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51206400" cy="32918400"/>
  <p:notesSz cx="6858000" cy="9144000"/>
  <p:defaultTextStyle>
    <a:defPPr>
      <a:defRPr lang="en-US"/>
    </a:defPPr>
    <a:lvl1pPr algn="l" defTabSz="2193784" rtl="0" fontAlgn="base">
      <a:spcBef>
        <a:spcPct val="0"/>
      </a:spcBef>
      <a:spcAft>
        <a:spcPct val="0"/>
      </a:spcAft>
      <a:defRPr sz="8600" kern="1200">
        <a:solidFill>
          <a:schemeClr val="tx1"/>
        </a:solidFill>
        <a:latin typeface="Arial" charset="0"/>
        <a:ea typeface="+mn-ea"/>
        <a:cs typeface="+mn-cs"/>
      </a:defRPr>
    </a:lvl1pPr>
    <a:lvl2pPr marL="2193784" indent="-1736614" algn="l" defTabSz="2193784" rtl="0" fontAlgn="base">
      <a:spcBef>
        <a:spcPct val="0"/>
      </a:spcBef>
      <a:spcAft>
        <a:spcPct val="0"/>
      </a:spcAft>
      <a:defRPr sz="8600" kern="1200">
        <a:solidFill>
          <a:schemeClr val="tx1"/>
        </a:solidFill>
        <a:latin typeface="Arial" charset="0"/>
        <a:ea typeface="+mn-ea"/>
        <a:cs typeface="+mn-cs"/>
      </a:defRPr>
    </a:lvl2pPr>
    <a:lvl3pPr marL="4387569" indent="-3473227" algn="l" defTabSz="2193784" rtl="0" fontAlgn="base">
      <a:spcBef>
        <a:spcPct val="0"/>
      </a:spcBef>
      <a:spcAft>
        <a:spcPct val="0"/>
      </a:spcAft>
      <a:defRPr sz="8600" kern="1200">
        <a:solidFill>
          <a:schemeClr val="tx1"/>
        </a:solidFill>
        <a:latin typeface="Arial" charset="0"/>
        <a:ea typeface="+mn-ea"/>
        <a:cs typeface="+mn-cs"/>
      </a:defRPr>
    </a:lvl3pPr>
    <a:lvl4pPr marL="6582942" indent="-5211429" algn="l" defTabSz="2193784" rtl="0" fontAlgn="base">
      <a:spcBef>
        <a:spcPct val="0"/>
      </a:spcBef>
      <a:spcAft>
        <a:spcPct val="0"/>
      </a:spcAft>
      <a:defRPr sz="8600" kern="1200">
        <a:solidFill>
          <a:schemeClr val="tx1"/>
        </a:solidFill>
        <a:latin typeface="Arial" charset="0"/>
        <a:ea typeface="+mn-ea"/>
        <a:cs typeface="+mn-cs"/>
      </a:defRPr>
    </a:lvl4pPr>
    <a:lvl5pPr marL="8776727" indent="-6948043" algn="l" defTabSz="2193784" rtl="0" fontAlgn="base">
      <a:spcBef>
        <a:spcPct val="0"/>
      </a:spcBef>
      <a:spcAft>
        <a:spcPct val="0"/>
      </a:spcAft>
      <a:defRPr sz="8600" kern="1200">
        <a:solidFill>
          <a:schemeClr val="tx1"/>
        </a:solidFill>
        <a:latin typeface="Arial" charset="0"/>
        <a:ea typeface="+mn-ea"/>
        <a:cs typeface="+mn-cs"/>
      </a:defRPr>
    </a:lvl5pPr>
    <a:lvl6pPr marL="2285853" algn="l" defTabSz="914342" rtl="0" eaLnBrk="1" latinLnBrk="0" hangingPunct="1">
      <a:defRPr sz="8600" kern="1200">
        <a:solidFill>
          <a:schemeClr val="tx1"/>
        </a:solidFill>
        <a:latin typeface="Arial" charset="0"/>
        <a:ea typeface="+mn-ea"/>
        <a:cs typeface="+mn-cs"/>
      </a:defRPr>
    </a:lvl6pPr>
    <a:lvl7pPr marL="2743025" algn="l" defTabSz="914342" rtl="0" eaLnBrk="1" latinLnBrk="0" hangingPunct="1">
      <a:defRPr sz="8600" kern="1200">
        <a:solidFill>
          <a:schemeClr val="tx1"/>
        </a:solidFill>
        <a:latin typeface="Arial" charset="0"/>
        <a:ea typeface="+mn-ea"/>
        <a:cs typeface="+mn-cs"/>
      </a:defRPr>
    </a:lvl7pPr>
    <a:lvl8pPr marL="3200195" algn="l" defTabSz="914342" rtl="0" eaLnBrk="1" latinLnBrk="0" hangingPunct="1">
      <a:defRPr sz="8600" kern="1200">
        <a:solidFill>
          <a:schemeClr val="tx1"/>
        </a:solidFill>
        <a:latin typeface="Arial" charset="0"/>
        <a:ea typeface="+mn-ea"/>
        <a:cs typeface="+mn-cs"/>
      </a:defRPr>
    </a:lvl8pPr>
    <a:lvl9pPr marL="3657367" algn="l" defTabSz="914342"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guide id="3" pos="16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0DC"/>
    <a:srgbClr val="37388C"/>
    <a:srgbClr val="715BF3"/>
    <a:srgbClr val="DE9504"/>
    <a:srgbClr val="CC9900"/>
    <a:srgbClr val="969696"/>
    <a:srgbClr val="808080"/>
    <a:srgbClr val="777777"/>
    <a:srgbClr val="666699"/>
    <a:srgbClr val="DFF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6873" autoAdjust="0"/>
    <p:restoredTop sz="95280" autoAdjust="0"/>
  </p:normalViewPr>
  <p:slideViewPr>
    <p:cSldViewPr snapToGrid="0">
      <p:cViewPr varScale="1">
        <p:scale>
          <a:sx n="17" d="100"/>
          <a:sy n="17" d="100"/>
        </p:scale>
        <p:origin x="1507" y="216"/>
      </p:cViewPr>
      <p:guideLst>
        <p:guide orient="horz" pos="10368"/>
        <p:guide pos="13824"/>
        <p:guide pos="16128"/>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194560" fontAlgn="auto">
              <a:spcBef>
                <a:spcPts val="0"/>
              </a:spcBef>
              <a:spcAft>
                <a:spcPts val="0"/>
              </a:spcAft>
              <a:defRPr sz="1200" smtClean="0">
                <a:latin typeface="+mn-lt"/>
              </a:defRPr>
            </a:lvl1pPr>
          </a:lstStyle>
          <a:p>
            <a:pPr>
              <a:defRPr/>
            </a:pPr>
            <a:fld id="{1F938A80-68F3-4D8C-917F-F58DC3E82493}" type="datetimeFigureOut">
              <a:rPr lang="en-US"/>
              <a:pPr>
                <a:defRPr/>
              </a:pPr>
              <a:t>3/15/2016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194560" fontAlgn="auto">
              <a:spcBef>
                <a:spcPts val="0"/>
              </a:spcBef>
              <a:spcAft>
                <a:spcPts val="0"/>
              </a:spcAft>
              <a:defRPr sz="1200" smtClean="0">
                <a:latin typeface="+mn-lt"/>
              </a:defRPr>
            </a:lvl1pPr>
          </a:lstStyle>
          <a:p>
            <a:pPr>
              <a:defRPr/>
            </a:pPr>
            <a:fld id="{28D28B01-1CC1-4281-8529-A69E5B710C92}" type="slidenum">
              <a:rPr lang="en-US"/>
              <a:pPr>
                <a:defRPr/>
              </a:pPr>
              <a:t>‹#›</a:t>
            </a:fld>
            <a:endParaRPr lang="en-US"/>
          </a:p>
        </p:txBody>
      </p:sp>
    </p:spTree>
    <p:extLst>
      <p:ext uri="{BB962C8B-B14F-4D97-AF65-F5344CB8AC3E}">
        <p14:creationId xmlns:p14="http://schemas.microsoft.com/office/powerpoint/2010/main" val="3290813835"/>
      </p:ext>
    </p:extLst>
  </p:cSld>
  <p:clrMap bg1="lt1" tx1="dk1" bg2="lt2" tx2="dk2" accent1="accent1" accent2="accent2" accent3="accent3" accent4="accent4" accent5="accent5" accent6="accent6" hlink="hlink" folHlink="folHlink"/>
  <p:notesStyle>
    <a:lvl1pPr algn="l" defTabSz="457170" rtl="0" fontAlgn="base">
      <a:spcBef>
        <a:spcPct val="30000"/>
      </a:spcBef>
      <a:spcAft>
        <a:spcPct val="0"/>
      </a:spcAft>
      <a:defRPr sz="1200" kern="1200">
        <a:solidFill>
          <a:schemeClr val="tx1"/>
        </a:solidFill>
        <a:latin typeface="+mn-lt"/>
        <a:ea typeface="+mn-ea"/>
        <a:cs typeface="+mn-cs"/>
      </a:defRPr>
    </a:lvl1pPr>
    <a:lvl2pPr marL="457170" algn="l" defTabSz="457170" rtl="0" fontAlgn="base">
      <a:spcBef>
        <a:spcPct val="30000"/>
      </a:spcBef>
      <a:spcAft>
        <a:spcPct val="0"/>
      </a:spcAft>
      <a:defRPr sz="1200" kern="1200">
        <a:solidFill>
          <a:schemeClr val="tx1"/>
        </a:solidFill>
        <a:latin typeface="+mn-lt"/>
        <a:ea typeface="+mn-ea"/>
        <a:cs typeface="+mn-cs"/>
      </a:defRPr>
    </a:lvl2pPr>
    <a:lvl3pPr marL="914342" algn="l" defTabSz="457170" rtl="0" fontAlgn="base">
      <a:spcBef>
        <a:spcPct val="30000"/>
      </a:spcBef>
      <a:spcAft>
        <a:spcPct val="0"/>
      </a:spcAft>
      <a:defRPr sz="1200" kern="1200">
        <a:solidFill>
          <a:schemeClr val="tx1"/>
        </a:solidFill>
        <a:latin typeface="+mn-lt"/>
        <a:ea typeface="+mn-ea"/>
        <a:cs typeface="+mn-cs"/>
      </a:defRPr>
    </a:lvl3pPr>
    <a:lvl4pPr marL="1371512" algn="l" defTabSz="457170" rtl="0" fontAlgn="base">
      <a:spcBef>
        <a:spcPct val="30000"/>
      </a:spcBef>
      <a:spcAft>
        <a:spcPct val="0"/>
      </a:spcAft>
      <a:defRPr sz="1200" kern="1200">
        <a:solidFill>
          <a:schemeClr val="tx1"/>
        </a:solidFill>
        <a:latin typeface="+mn-lt"/>
        <a:ea typeface="+mn-ea"/>
        <a:cs typeface="+mn-cs"/>
      </a:defRPr>
    </a:lvl4pPr>
    <a:lvl5pPr marL="1828683" algn="l" defTabSz="457170" rtl="0" fontAlgn="base">
      <a:spcBef>
        <a:spcPct val="30000"/>
      </a:spcBef>
      <a:spcAft>
        <a:spcPct val="0"/>
      </a:spcAft>
      <a:defRPr sz="1200" kern="1200">
        <a:solidFill>
          <a:schemeClr val="tx1"/>
        </a:solidFill>
        <a:latin typeface="+mn-lt"/>
        <a:ea typeface="+mn-ea"/>
        <a:cs typeface="+mn-cs"/>
      </a:defRPr>
    </a:lvl5pPr>
    <a:lvl6pPr marL="2285853" algn="l" defTabSz="457170" rtl="0" eaLnBrk="1" latinLnBrk="0" hangingPunct="1">
      <a:defRPr sz="1200" kern="1200">
        <a:solidFill>
          <a:schemeClr val="tx1"/>
        </a:solidFill>
        <a:latin typeface="+mn-lt"/>
        <a:ea typeface="+mn-ea"/>
        <a:cs typeface="+mn-cs"/>
      </a:defRPr>
    </a:lvl6pPr>
    <a:lvl7pPr marL="2743025" algn="l" defTabSz="457170" rtl="0" eaLnBrk="1" latinLnBrk="0" hangingPunct="1">
      <a:defRPr sz="1200" kern="1200">
        <a:solidFill>
          <a:schemeClr val="tx1"/>
        </a:solidFill>
        <a:latin typeface="+mn-lt"/>
        <a:ea typeface="+mn-ea"/>
        <a:cs typeface="+mn-cs"/>
      </a:defRPr>
    </a:lvl7pPr>
    <a:lvl8pPr marL="3200195" algn="l" defTabSz="457170" rtl="0" eaLnBrk="1" latinLnBrk="0" hangingPunct="1">
      <a:defRPr sz="1200" kern="1200">
        <a:solidFill>
          <a:schemeClr val="tx1"/>
        </a:solidFill>
        <a:latin typeface="+mn-lt"/>
        <a:ea typeface="+mn-ea"/>
        <a:cs typeface="+mn-cs"/>
      </a:defRPr>
    </a:lvl8pPr>
    <a:lvl9pPr marL="3657367" algn="l" defTabSz="45717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762000" y="685800"/>
            <a:ext cx="5334000" cy="3429000"/>
          </a:xfrm>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2193925" fontAlgn="base">
              <a:spcBef>
                <a:spcPct val="0"/>
              </a:spcBef>
              <a:spcAft>
                <a:spcPct val="0"/>
              </a:spcAft>
            </a:pPr>
            <a:fld id="{A13242CA-E87F-4FCC-8D0B-D57EB86350AA}" type="slidenum">
              <a:rPr lang="en-US"/>
              <a:pPr defTabSz="2193925" fontAlgn="base">
                <a:spcBef>
                  <a:spcPct val="0"/>
                </a:spcBef>
                <a:spcAft>
                  <a:spcPct val="0"/>
                </a:spcAft>
              </a:pPr>
              <a:t>1</a:t>
            </a:fld>
            <a:endParaRPr lang="en-US"/>
          </a:p>
        </p:txBody>
      </p:sp>
    </p:spTree>
    <p:extLst>
      <p:ext uri="{BB962C8B-B14F-4D97-AF65-F5344CB8AC3E}">
        <p14:creationId xmlns:p14="http://schemas.microsoft.com/office/powerpoint/2010/main" val="397563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6400800" y="17289782"/>
            <a:ext cx="384048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28BFBBBD-961F-456E-A439-F3B71C183C04}" type="datetimeFigureOut">
              <a:rPr lang="en-US" smtClean="0"/>
              <a:pPr>
                <a:defRPr/>
              </a:pPr>
              <a:t>3/15/2016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E3AF037-7874-44FF-917F-387EFA2B017E}" type="slidenum">
              <a:rPr lang="en-US" smtClean="0"/>
              <a:pPr>
                <a:defRPr/>
              </a:pPr>
              <a:t>‹#›</a:t>
            </a:fld>
            <a:endParaRPr lang="en-US"/>
          </a:p>
        </p:txBody>
      </p:sp>
    </p:spTree>
    <p:extLst>
      <p:ext uri="{BB962C8B-B14F-4D97-AF65-F5344CB8AC3E}">
        <p14:creationId xmlns:p14="http://schemas.microsoft.com/office/powerpoint/2010/main" val="217847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459BF951-3FF8-49ED-8D45-75980D20B7DC}" type="datetimeFigureOut">
              <a:rPr lang="en-US" smtClean="0"/>
              <a:pPr>
                <a:defRPr/>
              </a:pPr>
              <a:t>3/15/2016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BBA3F4B-5D58-4EB7-9E29-A71FB8BECD5D}" type="slidenum">
              <a:rPr lang="en-US" smtClean="0"/>
              <a:pPr>
                <a:defRPr/>
              </a:pPr>
              <a:t>‹#›</a:t>
            </a:fld>
            <a:endParaRPr lang="en-US"/>
          </a:p>
        </p:txBody>
      </p:sp>
    </p:spTree>
    <p:extLst>
      <p:ext uri="{BB962C8B-B14F-4D97-AF65-F5344CB8AC3E}">
        <p14:creationId xmlns:p14="http://schemas.microsoft.com/office/powerpoint/2010/main" val="3390939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9797FEE-E66F-4F90-97A7-EDEC555CC3F4}" type="datetimeFigureOut">
              <a:rPr lang="en-US" smtClean="0"/>
              <a:pPr>
                <a:defRPr/>
              </a:pPr>
              <a:t>3/15/2016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B4E3F1E-7212-4767-8911-72AE8AB1B5F4}" type="slidenum">
              <a:rPr lang="en-US" smtClean="0"/>
              <a:pPr>
                <a:defRPr/>
              </a:pPr>
              <a:t>‹#›</a:t>
            </a:fld>
            <a:endParaRPr lang="en-US"/>
          </a:p>
        </p:txBody>
      </p:sp>
    </p:spTree>
    <p:extLst>
      <p:ext uri="{BB962C8B-B14F-4D97-AF65-F5344CB8AC3E}">
        <p14:creationId xmlns:p14="http://schemas.microsoft.com/office/powerpoint/2010/main" val="324395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A101F7C2-7708-4F4B-B1FD-9DF62B868880}" type="datetimeFigureOut">
              <a:rPr lang="en-US" smtClean="0"/>
              <a:pPr>
                <a:defRPr/>
              </a:pPr>
              <a:t>3/15/2016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E7CB806-4B88-45AD-9779-ED063F6F725C}" type="slidenum">
              <a:rPr lang="en-US" smtClean="0"/>
              <a:pPr>
                <a:defRPr/>
              </a:pPr>
              <a:t>‹#›</a:t>
            </a:fld>
            <a:endParaRPr lang="en-US"/>
          </a:p>
        </p:txBody>
      </p:sp>
    </p:spTree>
    <p:extLst>
      <p:ext uri="{BB962C8B-B14F-4D97-AF65-F5344CB8AC3E}">
        <p14:creationId xmlns:p14="http://schemas.microsoft.com/office/powerpoint/2010/main" val="214001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3493770" y="22029425"/>
            <a:ext cx="4416552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62931F7-E648-4BB4-BA75-C6A33D3B4A77}" type="datetimeFigureOut">
              <a:rPr lang="en-US" smtClean="0"/>
              <a:pPr>
                <a:defRPr/>
              </a:pPr>
              <a:t>3/15/2016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5B0A824-FD8C-4036-8A8E-AD4ACF8189FF}" type="slidenum">
              <a:rPr lang="en-US" smtClean="0"/>
              <a:pPr>
                <a:defRPr/>
              </a:pPr>
              <a:t>‹#›</a:t>
            </a:fld>
            <a:endParaRPr lang="en-US"/>
          </a:p>
        </p:txBody>
      </p:sp>
    </p:spTree>
    <p:extLst>
      <p:ext uri="{BB962C8B-B14F-4D97-AF65-F5344CB8AC3E}">
        <p14:creationId xmlns:p14="http://schemas.microsoft.com/office/powerpoint/2010/main" val="319956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8763000"/>
            <a:ext cx="217627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8763000"/>
            <a:ext cx="217627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9E2AE125-D068-42CB-B237-4C2FD9AA3575}" type="datetimeFigureOut">
              <a:rPr lang="en-US" smtClean="0"/>
              <a:pPr>
                <a:defRPr/>
              </a:pPr>
              <a:t>3/15/2016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1396338-C85D-4898-9054-13E027189F4C}" type="slidenum">
              <a:rPr lang="en-US" smtClean="0"/>
              <a:pPr>
                <a:defRPr/>
              </a:pPr>
              <a:t>‹#›</a:t>
            </a:fld>
            <a:endParaRPr lang="en-US"/>
          </a:p>
        </p:txBody>
      </p:sp>
    </p:spTree>
    <p:extLst>
      <p:ext uri="{BB962C8B-B14F-4D97-AF65-F5344CB8AC3E}">
        <p14:creationId xmlns:p14="http://schemas.microsoft.com/office/powerpoint/2010/main" val="6432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a:t>Click to edit Master title style</a:t>
            </a:r>
          </a:p>
        </p:txBody>
      </p:sp>
      <p:sp>
        <p:nvSpPr>
          <p:cNvPr id="3" name="Text Placeholder 2"/>
          <p:cNvSpPr>
            <a:spLocks noGrp="1"/>
          </p:cNvSpPr>
          <p:nvPr>
            <p:ph type="body" idx="1"/>
          </p:nvPr>
        </p:nvSpPr>
        <p:spPr>
          <a:xfrm>
            <a:off x="3527113" y="8069582"/>
            <a:ext cx="21662705"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527113" y="12024360"/>
            <a:ext cx="2166270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1" y="8069582"/>
            <a:ext cx="21769390"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5923241" y="12024360"/>
            <a:ext cx="2176939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CFEC1CA5-D42E-4684-A9EA-8E2CCD7DBA28}" type="datetimeFigureOut">
              <a:rPr lang="en-US" smtClean="0"/>
              <a:pPr>
                <a:defRPr/>
              </a:pPr>
              <a:t>3/15/2016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8AAB38F-92B4-4407-B470-FF00290AB844}" type="slidenum">
              <a:rPr lang="en-US" smtClean="0"/>
              <a:pPr>
                <a:defRPr/>
              </a:pPr>
              <a:t>‹#›</a:t>
            </a:fld>
            <a:endParaRPr lang="en-US"/>
          </a:p>
        </p:txBody>
      </p:sp>
    </p:spTree>
    <p:extLst>
      <p:ext uri="{BB962C8B-B14F-4D97-AF65-F5344CB8AC3E}">
        <p14:creationId xmlns:p14="http://schemas.microsoft.com/office/powerpoint/2010/main" val="200935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1D58B99F-5D47-4DB0-A45E-DDE0B1252CA5}" type="datetimeFigureOut">
              <a:rPr lang="en-US" smtClean="0"/>
              <a:pPr>
                <a:defRPr/>
              </a:pPr>
              <a:t>3/15/2016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7B4A185-094A-4E06-AE68-C84AE5E3E3F7}" type="slidenum">
              <a:rPr lang="en-US" smtClean="0"/>
              <a:pPr>
                <a:defRPr/>
              </a:pPr>
              <a:t>‹#›</a:t>
            </a:fld>
            <a:endParaRPr lang="en-US"/>
          </a:p>
        </p:txBody>
      </p:sp>
    </p:spTree>
    <p:extLst>
      <p:ext uri="{BB962C8B-B14F-4D97-AF65-F5344CB8AC3E}">
        <p14:creationId xmlns:p14="http://schemas.microsoft.com/office/powerpoint/2010/main" val="207281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A9F3CF1-5957-4E60-8B31-AE7D7DB45BC5}" type="datetimeFigureOut">
              <a:rPr lang="en-US" smtClean="0"/>
              <a:pPr>
                <a:defRPr/>
              </a:pPr>
              <a:t>3/15/2016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74D92F90-D091-4846-BF81-FA11D64163E1}" type="slidenum">
              <a:rPr lang="en-US" smtClean="0"/>
              <a:pPr>
                <a:defRPr/>
              </a:pPr>
              <a:t>‹#›</a:t>
            </a:fld>
            <a:endParaRPr lang="en-US"/>
          </a:p>
        </p:txBody>
      </p:sp>
    </p:spTree>
    <p:extLst>
      <p:ext uri="{BB962C8B-B14F-4D97-AF65-F5344CB8AC3E}">
        <p14:creationId xmlns:p14="http://schemas.microsoft.com/office/powerpoint/2010/main" val="328978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3" y="2194560"/>
            <a:ext cx="16515395"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21769390" y="4739642"/>
            <a:ext cx="2592324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3" y="9875520"/>
            <a:ext cx="16515395"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FE70A48-720C-424E-B6A9-689B9181A338}" type="datetimeFigureOut">
              <a:rPr lang="en-US" smtClean="0"/>
              <a:pPr>
                <a:defRPr/>
              </a:pPr>
              <a:t>3/15/2016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14254AB-9AC1-473E-9811-28F2131DB80B}" type="slidenum">
              <a:rPr lang="en-US" smtClean="0"/>
              <a:pPr>
                <a:defRPr/>
              </a:pPr>
              <a:t>‹#›</a:t>
            </a:fld>
            <a:endParaRPr lang="en-US"/>
          </a:p>
        </p:txBody>
      </p:sp>
    </p:spTree>
    <p:extLst>
      <p:ext uri="{BB962C8B-B14F-4D97-AF65-F5344CB8AC3E}">
        <p14:creationId xmlns:p14="http://schemas.microsoft.com/office/powerpoint/2010/main" val="130099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3" y="2194560"/>
            <a:ext cx="16515395"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21769390" y="4739642"/>
            <a:ext cx="2592324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p>
        </p:txBody>
      </p:sp>
      <p:sp>
        <p:nvSpPr>
          <p:cNvPr id="4" name="Text Placeholder 3"/>
          <p:cNvSpPr>
            <a:spLocks noGrp="1"/>
          </p:cNvSpPr>
          <p:nvPr>
            <p:ph type="body" sz="half" idx="2"/>
          </p:nvPr>
        </p:nvSpPr>
        <p:spPr>
          <a:xfrm>
            <a:off x="3527113" y="9875520"/>
            <a:ext cx="16515395"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D4B4A43-C2EA-4527-872D-6802870820A4}" type="datetimeFigureOut">
              <a:rPr lang="en-US" smtClean="0"/>
              <a:pPr>
                <a:defRPr/>
              </a:pPr>
              <a:t>3/15/2016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E4249AB-AF9B-452C-879C-D36604BC126E}" type="slidenum">
              <a:rPr lang="en-US" smtClean="0"/>
              <a:pPr>
                <a:defRPr/>
              </a:pPr>
              <a:t>‹#›</a:t>
            </a:fld>
            <a:endParaRPr lang="en-US"/>
          </a:p>
        </p:txBody>
      </p:sp>
    </p:spTree>
    <p:extLst>
      <p:ext uri="{BB962C8B-B14F-4D97-AF65-F5344CB8AC3E}">
        <p14:creationId xmlns:p14="http://schemas.microsoft.com/office/powerpoint/2010/main" val="1034129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26000" b="-2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pPr>
              <a:defRPr/>
            </a:pPr>
            <a:fld id="{826A5BAE-4189-45FE-B3A4-A4F33A345FA5}" type="datetimeFigureOut">
              <a:rPr lang="en-US" smtClean="0"/>
              <a:pPr>
                <a:defRPr/>
              </a:pPr>
              <a:t>3/15/2016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defRPr/>
            </a:pPr>
            <a:fld id="{69876234-53EE-42B2-93E4-2A7DF0EAEF9C}" type="slidenum">
              <a:rPr lang="en-US" smtClean="0"/>
              <a:pPr>
                <a:defRPr/>
              </a:pPr>
              <a:t>‹#›</a:t>
            </a:fld>
            <a:endParaRPr lang="en-US"/>
          </a:p>
        </p:txBody>
      </p:sp>
    </p:spTree>
    <p:extLst>
      <p:ext uri="{BB962C8B-B14F-4D97-AF65-F5344CB8AC3E}">
        <p14:creationId xmlns:p14="http://schemas.microsoft.com/office/powerpoint/2010/main" val="3307172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jpeg"/><Relationship Id="rId3" Type="http://schemas.openxmlformats.org/officeDocument/2006/relationships/hyperlink" Target="http://www.jmol.org/" TargetMode="Externa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hyperlink" Target="http://sourceforge.net/projects/jsmol/" TargetMode="External"/><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88C"/>
        </a:solidFill>
        <a:effectLst/>
      </p:bgPr>
    </p:bg>
    <p:spTree>
      <p:nvGrpSpPr>
        <p:cNvPr id="1" name=""/>
        <p:cNvGrpSpPr/>
        <p:nvPr/>
      </p:nvGrpSpPr>
      <p:grpSpPr>
        <a:xfrm>
          <a:off x="0" y="0"/>
          <a:ext cx="0" cy="0"/>
          <a:chOff x="0" y="0"/>
          <a:chExt cx="0" cy="0"/>
        </a:xfrm>
      </p:grpSpPr>
      <p:grpSp>
        <p:nvGrpSpPr>
          <p:cNvPr id="146" name="Group 145"/>
          <p:cNvGrpSpPr/>
          <p:nvPr/>
        </p:nvGrpSpPr>
        <p:grpSpPr>
          <a:xfrm>
            <a:off x="25773125" y="4519665"/>
            <a:ext cx="12573000" cy="27971230"/>
            <a:chOff x="12801600" y="5486400"/>
            <a:chExt cx="18288001" cy="11993222"/>
          </a:xfrm>
        </p:grpSpPr>
        <p:sp>
          <p:nvSpPr>
            <p:cNvPr id="147" name="TextBox 146"/>
            <p:cNvSpPr txBox="1"/>
            <p:nvPr/>
          </p:nvSpPr>
          <p:spPr>
            <a:xfrm>
              <a:off x="12801601" y="5486400"/>
              <a:ext cx="18288000" cy="356781"/>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spAutoFit/>
            </a:bodyPr>
            <a:lstStyle/>
            <a:p>
              <a:pPr algn="ctr"/>
              <a:r>
                <a:rPr lang="en-US" sz="4800" b="1" dirty="0">
                  <a:latin typeface="Georgia"/>
                  <a:cs typeface="Georgia"/>
                </a:rPr>
                <a:t>Results</a:t>
              </a:r>
            </a:p>
          </p:txBody>
        </p:sp>
        <p:sp>
          <p:nvSpPr>
            <p:cNvPr id="148" name="TextBox 147"/>
            <p:cNvSpPr txBox="1"/>
            <p:nvPr/>
          </p:nvSpPr>
          <p:spPr>
            <a:xfrm>
              <a:off x="12801600" y="5839146"/>
              <a:ext cx="18288000" cy="11640476"/>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nchor="t">
              <a:spAutoFit/>
            </a:bodyPr>
            <a:lstStyle/>
            <a:p>
              <a:r>
                <a:rPr lang="en-US" sz="2800" dirty="0">
                  <a:latin typeface="Georgia"/>
                  <a:cs typeface="Georgia"/>
                </a:rPr>
                <a:t>SMILES (Simplified Molecular Input Line Entry Specification) is a string representation of molecular structure. Used primarily in the field of chemical informatics, SMILES notation allows chemists to find and match compounds in pharmaceutical databases. For example, C/C=C/C is the four-carbon alkene trans-2-butene; c1ccccc1 is the aromatic compound benzene. We have adapted SMILES to be able to represent the atomic environment in the crystal structures of metal alloys. In this adaptation, the atoms given in the SMILES string are those forming a polyhedral atomic environment, and the “bonds” represent edges of that polyhedron.</a:t>
              </a:r>
            </a:p>
            <a:p>
              <a:r>
                <a:rPr lang="en-US" sz="2800" dirty="0">
                  <a:latin typeface="Georgia"/>
                  <a:cs typeface="Georgia"/>
                </a:rPr>
                <a:t> </a:t>
              </a:r>
            </a:p>
            <a:p>
              <a:r>
                <a:rPr lang="en-US" sz="2800" dirty="0">
                  <a:latin typeface="Georgia"/>
                  <a:cs typeface="Georgia"/>
                </a:rPr>
                <a:t>Our idea was to use our adapted SMILES to map the atomic environment of one crystal structure to that of another, looking for matches, thus providing a novel way to identify equivalent crystal structures that have completely different unit cells and lattices. </a:t>
              </a:r>
            </a:p>
          </p:txBody>
        </p:sp>
      </p:grpSp>
      <p:sp>
        <p:nvSpPr>
          <p:cNvPr id="27" name="AutoShape 10" descr="Displaying ecology plot 2.jpeg"/>
          <p:cNvSpPr>
            <a:spLocks noChangeAspect="1" noChangeArrowheads="1"/>
          </p:cNvSpPr>
          <p:nvPr/>
        </p:nvSpPr>
        <p:spPr bwMode="auto">
          <a:xfrm>
            <a:off x="290407" y="-260033"/>
            <a:ext cx="568960" cy="548642"/>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153619" tIns="76810" rIns="153619" bIns="76810" numCol="1" anchor="t" anchorCtr="0" compatLnSpc="1">
            <a:prstTxWarp prst="textNoShape">
              <a:avLst/>
            </a:prstTxWarp>
          </a:bodyPr>
          <a:lstStyle/>
          <a:p>
            <a:endParaRPr lang="en-US"/>
          </a:p>
        </p:txBody>
      </p:sp>
      <p:sp>
        <p:nvSpPr>
          <p:cNvPr id="28" name="AutoShape 12" descr="Displaying ecology plot 2.jpeg"/>
          <p:cNvSpPr>
            <a:spLocks noChangeAspect="1" noChangeArrowheads="1"/>
          </p:cNvSpPr>
          <p:nvPr/>
        </p:nvSpPr>
        <p:spPr bwMode="auto">
          <a:xfrm>
            <a:off x="574887" y="14287"/>
            <a:ext cx="568960" cy="548642"/>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153619" tIns="76810" rIns="153619" bIns="76810" numCol="1" anchor="t" anchorCtr="0" compatLnSpc="1">
            <a:prstTxWarp prst="textNoShape">
              <a:avLst/>
            </a:prstTxWarp>
          </a:bodyPr>
          <a:lstStyle/>
          <a:p>
            <a:endParaRPr lang="en-US"/>
          </a:p>
        </p:txBody>
      </p:sp>
      <p:grpSp>
        <p:nvGrpSpPr>
          <p:cNvPr id="60" name="Group 59"/>
          <p:cNvGrpSpPr/>
          <p:nvPr/>
        </p:nvGrpSpPr>
        <p:grpSpPr>
          <a:xfrm>
            <a:off x="457199" y="457200"/>
            <a:ext cx="50292001" cy="3657600"/>
            <a:chOff x="5543195" y="347496"/>
            <a:chExt cx="37787873" cy="4751305"/>
          </a:xfrm>
        </p:grpSpPr>
        <p:sp>
          <p:nvSpPr>
            <p:cNvPr id="61" name="Rectangle 60"/>
            <p:cNvSpPr/>
            <p:nvPr/>
          </p:nvSpPr>
          <p:spPr>
            <a:xfrm>
              <a:off x="5543195" y="347496"/>
              <a:ext cx="37787873" cy="4751305"/>
            </a:xfrm>
            <a:prstGeom prst="rect">
              <a:avLst/>
            </a:prstGeom>
            <a:solidFill>
              <a:schemeClr val="bg1"/>
            </a:solidFill>
            <a:ln w="571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194419" fontAlgn="auto">
                <a:spcBef>
                  <a:spcPts val="0"/>
                </a:spcBef>
                <a:spcAft>
                  <a:spcPts val="0"/>
                </a:spcAft>
                <a:defRPr/>
              </a:pPr>
              <a:endParaRPr lang="en-US"/>
            </a:p>
          </p:txBody>
        </p:sp>
        <p:sp>
          <p:nvSpPr>
            <p:cNvPr id="65" name="TextBox 3"/>
            <p:cNvSpPr txBox="1">
              <a:spLocks noChangeArrowheads="1"/>
            </p:cNvSpPr>
            <p:nvPr/>
          </p:nvSpPr>
          <p:spPr bwMode="auto">
            <a:xfrm>
              <a:off x="12458376" y="936783"/>
              <a:ext cx="23957511" cy="3518317"/>
            </a:xfrm>
            <a:prstGeom prst="rect">
              <a:avLst/>
            </a:prstGeom>
            <a:noFill/>
            <a:ln w="9525">
              <a:noFill/>
              <a:miter lim="800000"/>
              <a:headEnd/>
              <a:tailEnd/>
            </a:ln>
          </p:spPr>
          <p:txBody>
            <a:bodyPr wrap="square" anchor="ctr">
              <a:spAutoFit/>
            </a:bodyPr>
            <a:lstStyle/>
            <a:p>
              <a:pPr algn="ctr"/>
              <a:r>
                <a:rPr lang="en-US" sz="8000" b="1" dirty="0">
                  <a:latin typeface="Georgia" panose="02040502050405020303" pitchFamily="18" charset="0"/>
                </a:rPr>
                <a:t>Enhancing </a:t>
              </a:r>
              <a:r>
                <a:rPr lang="en-US" sz="8000" b="1">
                  <a:latin typeface="Georgia" panose="02040502050405020303" pitchFamily="18" charset="0"/>
                </a:rPr>
                <a:t>AFLOW </a:t>
              </a:r>
              <a:r>
                <a:rPr lang="en-US" sz="8000" b="1">
                  <a:latin typeface="Georgia" panose="02040502050405020303" pitchFamily="18" charset="0"/>
                </a:rPr>
                <a:t>v</a:t>
              </a:r>
              <a:r>
                <a:rPr lang="en-US" sz="8000" b="1">
                  <a:latin typeface="Georgia" panose="02040502050405020303" pitchFamily="18" charset="0"/>
                </a:rPr>
                <a:t>isualization </a:t>
              </a:r>
              <a:r>
                <a:rPr lang="en-US" sz="8000" b="1">
                  <a:latin typeface="Georgia" panose="02040502050405020303" pitchFamily="18" charset="0"/>
                </a:rPr>
                <a:t>u</a:t>
              </a:r>
              <a:r>
                <a:rPr lang="en-US" sz="8000" b="1">
                  <a:latin typeface="Georgia" panose="02040502050405020303" pitchFamily="18" charset="0"/>
                </a:rPr>
                <a:t>sing </a:t>
              </a:r>
              <a:r>
                <a:rPr lang="en-US" sz="8000" b="1" dirty="0">
                  <a:latin typeface="Georgia" panose="02040502050405020303" pitchFamily="18" charset="0"/>
                </a:rPr>
                <a:t>Jmol</a:t>
              </a:r>
            </a:p>
            <a:p>
              <a:pPr algn="ctr"/>
              <a:r>
                <a:rPr lang="en-US" sz="5400" dirty="0">
                  <a:latin typeface="Georgia"/>
                  <a:ea typeface="Arial Unicode MS" pitchFamily="34" charset="-128"/>
                  <a:cs typeface="Georgia"/>
                </a:rPr>
                <a:t>Jacob LaNasa</a:t>
              </a:r>
              <a:r>
                <a:rPr lang="en-US" sz="5400" baseline="30000" dirty="0">
                  <a:latin typeface="Georgia"/>
                  <a:ea typeface="Arial Unicode MS" pitchFamily="34" charset="-128"/>
                  <a:cs typeface="Georgia"/>
                </a:rPr>
                <a:t>1</a:t>
              </a:r>
              <a:r>
                <a:rPr lang="en-US" sz="5400" dirty="0">
                  <a:latin typeface="Georgia"/>
                  <a:ea typeface="Arial Unicode MS" pitchFamily="34" charset="-128"/>
                  <a:cs typeface="Georgia"/>
                </a:rPr>
                <a:t>, </a:t>
              </a:r>
              <a:r>
                <a:rPr lang="en-US" sz="5400" dirty="0" err="1">
                  <a:latin typeface="Georgia"/>
                  <a:ea typeface="Arial Unicode MS" pitchFamily="34" charset="-128"/>
                  <a:cs typeface="Georgia"/>
                </a:rPr>
                <a:t>Brigette</a:t>
              </a:r>
              <a:r>
                <a:rPr lang="en-US" sz="5400" dirty="0">
                  <a:latin typeface="Georgia"/>
                  <a:ea typeface="Arial Unicode MS" pitchFamily="34" charset="-128"/>
                  <a:cs typeface="Georgia"/>
                </a:rPr>
                <a:t> Honaker</a:t>
              </a:r>
              <a:r>
                <a:rPr lang="en-US" sz="5400" baseline="30000" dirty="0">
                  <a:latin typeface="Georgia"/>
                  <a:ea typeface="Arial Unicode MS" pitchFamily="34" charset="-128"/>
                  <a:cs typeface="Georgia"/>
                </a:rPr>
                <a:t>1</a:t>
              </a:r>
              <a:r>
                <a:rPr lang="en-US" sz="5400" dirty="0">
                  <a:latin typeface="Georgia"/>
                  <a:ea typeface="Arial Unicode MS" pitchFamily="34" charset="-128"/>
                  <a:cs typeface="Georgia"/>
                </a:rPr>
                <a:t>, Elizabeth New</a:t>
              </a:r>
              <a:r>
                <a:rPr lang="en-US" sz="5400" baseline="30000" dirty="0">
                  <a:latin typeface="Georgia"/>
                  <a:ea typeface="Arial Unicode MS" pitchFamily="34" charset="-128"/>
                  <a:cs typeface="Georgia"/>
                </a:rPr>
                <a:t>1</a:t>
              </a:r>
              <a:r>
                <a:rPr lang="en-US" sz="5400" dirty="0">
                  <a:latin typeface="Georgia"/>
                  <a:ea typeface="Arial Unicode MS" pitchFamily="34" charset="-128"/>
                  <a:cs typeface="Georgia"/>
                </a:rPr>
                <a:t>, </a:t>
              </a:r>
              <a:r>
                <a:rPr lang="en-US" sz="5400" dirty="0" err="1">
                  <a:latin typeface="Georgia"/>
                  <a:ea typeface="Arial Unicode MS" pitchFamily="34" charset="-128"/>
                  <a:cs typeface="Georgia"/>
                </a:rPr>
                <a:t>Patrik</a:t>
              </a:r>
              <a:r>
                <a:rPr lang="en-US" sz="5400" dirty="0">
                  <a:latin typeface="Georgia"/>
                  <a:ea typeface="Arial Unicode MS" pitchFamily="34" charset="-128"/>
                  <a:cs typeface="Georgia"/>
                </a:rPr>
                <a:t> Štefek</a:t>
              </a:r>
              <a:r>
                <a:rPr lang="en-US" sz="5400" baseline="30000" dirty="0">
                  <a:latin typeface="Georgia"/>
                  <a:ea typeface="Arial Unicode MS" pitchFamily="34" charset="-128"/>
                  <a:cs typeface="Georgia"/>
                </a:rPr>
                <a:t>1</a:t>
              </a:r>
              <a:r>
                <a:rPr lang="en-US" sz="5400" dirty="0">
                  <a:latin typeface="Georgia"/>
                  <a:ea typeface="Arial Unicode MS" pitchFamily="34" charset="-128"/>
                  <a:cs typeface="Georgia"/>
                </a:rPr>
                <a:t>, Robert M. Hanson</a:t>
              </a:r>
              <a:r>
                <a:rPr lang="en-US" sz="5400" baseline="30000" dirty="0">
                  <a:latin typeface="Georgia"/>
                  <a:ea typeface="Arial Unicode MS" pitchFamily="34" charset="-128"/>
                  <a:cs typeface="Georgia"/>
                </a:rPr>
                <a:t>1</a:t>
              </a:r>
              <a:r>
                <a:rPr lang="en-US" sz="5400" dirty="0">
                  <a:latin typeface="Georgia"/>
                  <a:ea typeface="Arial Unicode MS" pitchFamily="34" charset="-128"/>
                  <a:cs typeface="Georgia"/>
                </a:rPr>
                <a:t>, Stefano Curtarolo</a:t>
              </a:r>
              <a:r>
                <a:rPr lang="en-US" sz="5400" baseline="30000" dirty="0">
                  <a:latin typeface="Georgia"/>
                  <a:ea typeface="Arial Unicode MS" pitchFamily="34" charset="-128"/>
                  <a:cs typeface="Georgia"/>
                </a:rPr>
                <a:t>2</a:t>
              </a:r>
              <a:endParaRPr lang="en-US" sz="5400" dirty="0">
                <a:latin typeface="Georgia"/>
                <a:ea typeface="Arial Unicode MS" pitchFamily="34" charset="-128"/>
                <a:cs typeface="Georgia"/>
              </a:endParaRPr>
            </a:p>
            <a:p>
              <a:pPr algn="ctr"/>
              <a:r>
                <a:rPr lang="en-US" sz="3600" dirty="0">
                  <a:latin typeface="Georgia"/>
                  <a:ea typeface="Arial Unicode MS" pitchFamily="34" charset="-128"/>
                  <a:cs typeface="Georgia"/>
                </a:rPr>
                <a:t>1) St. Olaf College, 2) Duke Materials Science</a:t>
              </a:r>
            </a:p>
          </p:txBody>
        </p:sp>
      </p:grpSp>
      <p:grpSp>
        <p:nvGrpSpPr>
          <p:cNvPr id="66" name="Group 65"/>
          <p:cNvGrpSpPr/>
          <p:nvPr/>
        </p:nvGrpSpPr>
        <p:grpSpPr>
          <a:xfrm>
            <a:off x="457200" y="29811959"/>
            <a:ext cx="11430000" cy="2684513"/>
            <a:chOff x="368299" y="29999943"/>
            <a:chExt cx="11887201" cy="2684513"/>
          </a:xfrm>
          <a:effectLst/>
        </p:grpSpPr>
        <p:sp>
          <p:nvSpPr>
            <p:cNvPr id="68" name="TextBox 67"/>
            <p:cNvSpPr txBox="1"/>
            <p:nvPr/>
          </p:nvSpPr>
          <p:spPr>
            <a:xfrm>
              <a:off x="368300" y="29999943"/>
              <a:ext cx="11887200" cy="784828"/>
            </a:xfrm>
            <a:prstGeom prst="rect">
              <a:avLst/>
            </a:prstGeom>
            <a:solidFill>
              <a:srgbClr val="BDC0DC"/>
            </a:solidFill>
            <a:ln w="57150">
              <a:solidFill>
                <a:schemeClr val="tx1"/>
              </a:solidFill>
            </a:ln>
          </p:spPr>
          <p:txBody>
            <a:bodyPr wrap="square" lIns="91434" tIns="0" rIns="91434" bIns="45718" rtlCol="0">
              <a:spAutoFit/>
            </a:bodyPr>
            <a:lstStyle/>
            <a:p>
              <a:pPr algn="ctr"/>
              <a:r>
                <a:rPr lang="en-US" sz="4800" b="1" dirty="0">
                  <a:latin typeface="Georgia"/>
                  <a:cs typeface="Georgia"/>
                </a:rPr>
                <a:t>References</a:t>
              </a:r>
            </a:p>
          </p:txBody>
        </p:sp>
        <p:sp>
          <p:nvSpPr>
            <p:cNvPr id="69" name="Rectangle 68"/>
            <p:cNvSpPr/>
            <p:nvPr/>
          </p:nvSpPr>
          <p:spPr>
            <a:xfrm>
              <a:off x="368299" y="30788553"/>
              <a:ext cx="11887200" cy="1895903"/>
            </a:xfrm>
            <a:prstGeom prst="rect">
              <a:avLst/>
            </a:prstGeom>
            <a:solidFill>
              <a:schemeClr val="bg1"/>
            </a:solidFill>
            <a:ln w="57150">
              <a:solidFill>
                <a:schemeClr val="tx1"/>
              </a:solidFill>
            </a:ln>
          </p:spPr>
          <p:txBody>
            <a:bodyPr wrap="square" lIns="91434" tIns="91440" rIns="91434" bIns="182880">
              <a:spAutoFit/>
            </a:bodyPr>
            <a:lstStyle/>
            <a:p>
              <a:pPr marL="137160">
                <a:lnSpc>
                  <a:spcPct val="110000"/>
                </a:lnSpc>
              </a:pPr>
              <a:r>
                <a:rPr lang="en-US" sz="2400" dirty="0">
                  <a:latin typeface="Georgia" panose="02040502050405020303" pitchFamily="18" charset="0"/>
                </a:rPr>
                <a:t>Jmol: an open-source Java viewer for chemical structures in 3D. </a:t>
              </a:r>
              <a:r>
                <a:rPr lang="en-US" sz="2400" dirty="0">
                  <a:latin typeface="Georgia" panose="02040502050405020303" pitchFamily="18" charset="0"/>
                  <a:hlinkClick r:id="rId3"/>
                </a:rPr>
                <a:t>http://www.jmol.org/</a:t>
              </a:r>
              <a:endParaRPr lang="en-US" sz="2400" dirty="0">
                <a:latin typeface="Georgia" panose="02040502050405020303" pitchFamily="18" charset="0"/>
              </a:endParaRPr>
            </a:p>
            <a:p>
              <a:pPr marL="137160">
                <a:lnSpc>
                  <a:spcPct val="110000"/>
                </a:lnSpc>
              </a:pPr>
              <a:r>
                <a:rPr lang="en-US" sz="2400" dirty="0">
                  <a:latin typeface="Georgia" panose="02040502050405020303" pitchFamily="18" charset="0"/>
                </a:rPr>
                <a:t>JSmol: an open-source HTML5 viewer for chemical structures in 3D.  </a:t>
              </a:r>
              <a:r>
                <a:rPr lang="en-US" sz="2400" dirty="0">
                  <a:latin typeface="Georgia" panose="02040502050405020303" pitchFamily="18" charset="0"/>
                  <a:hlinkClick r:id="rId4"/>
                </a:rPr>
                <a:t>http://sourceforge.net/projects/jsmol/</a:t>
              </a:r>
              <a:endParaRPr lang="en-US" sz="2400" dirty="0">
                <a:latin typeface="Georgia" panose="02040502050405020303" pitchFamily="18" charset="0"/>
              </a:endParaRPr>
            </a:p>
          </p:txBody>
        </p:sp>
      </p:grpSp>
      <p:grpSp>
        <p:nvGrpSpPr>
          <p:cNvPr id="70" name="Group 69"/>
          <p:cNvGrpSpPr/>
          <p:nvPr/>
        </p:nvGrpSpPr>
        <p:grpSpPr>
          <a:xfrm>
            <a:off x="457200" y="4521200"/>
            <a:ext cx="11430000" cy="14788426"/>
            <a:chOff x="368300" y="5254589"/>
            <a:chExt cx="11430000" cy="14788426"/>
          </a:xfrm>
        </p:grpSpPr>
        <p:sp>
          <p:nvSpPr>
            <p:cNvPr id="71" name="TextBox 70"/>
            <p:cNvSpPr txBox="1"/>
            <p:nvPr/>
          </p:nvSpPr>
          <p:spPr>
            <a:xfrm>
              <a:off x="368300" y="5254589"/>
              <a:ext cx="11430000" cy="830993"/>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spAutoFit/>
            </a:bodyPr>
            <a:lstStyle/>
            <a:p>
              <a:pPr algn="ctr"/>
              <a:r>
                <a:rPr lang="en-US" sz="4800" b="1" dirty="0">
                  <a:latin typeface="Georgia"/>
                  <a:cs typeface="Georgia"/>
                </a:rPr>
                <a:t>Abstract</a:t>
              </a:r>
            </a:p>
          </p:txBody>
        </p:sp>
        <p:sp>
          <p:nvSpPr>
            <p:cNvPr id="72" name="TextBox 71"/>
            <p:cNvSpPr txBox="1"/>
            <p:nvPr/>
          </p:nvSpPr>
          <p:spPr>
            <a:xfrm>
              <a:off x="368300" y="6059186"/>
              <a:ext cx="11430000" cy="13983829"/>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91440" rIns="182880" bIns="137160" rtlCol="0">
              <a:spAutoFit/>
            </a:bodyPr>
            <a:lstStyle/>
            <a:p>
              <a:pPr marL="182880">
                <a:lnSpc>
                  <a:spcPct val="110000"/>
                </a:lnSpc>
                <a:spcBef>
                  <a:spcPts val="0"/>
                </a:spcBef>
                <a:spcAft>
                  <a:spcPts val="0"/>
                </a:spcAft>
              </a:pPr>
              <a:r>
                <a:rPr lang="en-US" sz="3600" dirty="0">
                  <a:latin typeface="Georgia" panose="02040502050405020303" pitchFamily="18" charset="0"/>
                </a:rPr>
                <a:t>The AFLOW library is a database of real and theoretical material properties built on density functional theory. The database is designed to assist experimental material scientists in the discovery and construction of new materials. </a:t>
              </a:r>
              <a:r>
                <a:rPr lang="en-US" sz="3600" dirty="0" err="1">
                  <a:latin typeface="Georgia" panose="02040502050405020303" pitchFamily="18" charset="0"/>
                </a:rPr>
                <a:t>Jmol</a:t>
              </a:r>
              <a:r>
                <a:rPr lang="en-US" sz="3600" dirty="0">
                  <a:latin typeface="Georgia" panose="02040502050405020303" pitchFamily="18" charset="0"/>
                </a:rPr>
                <a:t>, a Java-based program, and </a:t>
              </a:r>
              <a:r>
                <a:rPr lang="en-US" sz="3600" dirty="0" err="1">
                  <a:latin typeface="Georgia" panose="02040502050405020303" pitchFamily="18" charset="0"/>
                </a:rPr>
                <a:t>JSmol</a:t>
              </a:r>
              <a:r>
                <a:rPr lang="en-US" sz="3600" dirty="0">
                  <a:latin typeface="Georgia" panose="02040502050405020303" pitchFamily="18" charset="0"/>
                </a:rPr>
                <a:t>, its JavaScript counterpart, are capable of visualizing and analyzing complex molecular structures. </a:t>
              </a:r>
            </a:p>
            <a:p>
              <a:pPr marL="182880">
                <a:lnSpc>
                  <a:spcPct val="110000"/>
                </a:lnSpc>
                <a:spcBef>
                  <a:spcPts val="0"/>
                </a:spcBef>
                <a:spcAft>
                  <a:spcPts val="0"/>
                </a:spcAft>
              </a:pPr>
              <a:endParaRPr lang="en-US" sz="1050" dirty="0">
                <a:latin typeface="Georgia" panose="02040502050405020303" pitchFamily="18" charset="0"/>
              </a:endParaRPr>
            </a:p>
            <a:p>
              <a:pPr marL="182880">
                <a:lnSpc>
                  <a:spcPct val="110000"/>
                </a:lnSpc>
                <a:spcBef>
                  <a:spcPts val="0"/>
                </a:spcBef>
                <a:spcAft>
                  <a:spcPts val="0"/>
                </a:spcAft>
              </a:pPr>
              <a:r>
                <a:rPr lang="en-US" sz="3600" dirty="0">
                  <a:latin typeface="Georgia" panose="02040502050405020303" pitchFamily="18" charset="0"/>
                </a:rPr>
                <a:t>Through the course of the year, our project has aimed to use </a:t>
              </a:r>
              <a:r>
                <a:rPr lang="en-US" sz="3600" dirty="0" err="1">
                  <a:latin typeface="Georgia" panose="02040502050405020303" pitchFamily="18" charset="0"/>
                </a:rPr>
                <a:t>Jmol</a:t>
              </a:r>
              <a:r>
                <a:rPr lang="en-US" sz="3600" dirty="0">
                  <a:latin typeface="Georgia" panose="02040502050405020303" pitchFamily="18" charset="0"/>
                </a:rPr>
                <a:t> to improve the visualization of the AFLOW database and enhance access to data. We evaluated the capabilities of both </a:t>
              </a:r>
              <a:r>
                <a:rPr lang="en-US" sz="3600" dirty="0" err="1">
                  <a:latin typeface="Georgia" panose="02040502050405020303" pitchFamily="18" charset="0"/>
                </a:rPr>
                <a:t>Jmol</a:t>
              </a:r>
              <a:r>
                <a:rPr lang="en-US" sz="3600" dirty="0">
                  <a:latin typeface="Georgia" panose="02040502050405020303" pitchFamily="18" charset="0"/>
                </a:rPr>
                <a:t> and AFLOW, and then used this knowledge to optimize their interaction. Through Java-based functions, we modified </a:t>
              </a:r>
              <a:r>
                <a:rPr lang="en-US" sz="3600" dirty="0" err="1">
                  <a:latin typeface="Georgia" panose="02040502050405020303" pitchFamily="18" charset="0"/>
                </a:rPr>
                <a:t>Jmol</a:t>
              </a:r>
              <a:r>
                <a:rPr lang="en-US" sz="3600" dirty="0">
                  <a:latin typeface="Georgia" panose="02040502050405020303" pitchFamily="18" charset="0"/>
                </a:rPr>
                <a:t> into an effective tool for interacting with the AFLOW API. With </a:t>
              </a:r>
              <a:r>
                <a:rPr lang="en-US" sz="3600" dirty="0" err="1">
                  <a:latin typeface="Georgia" panose="02040502050405020303" pitchFamily="18" charset="0"/>
                </a:rPr>
                <a:t>Jmol’s</a:t>
              </a:r>
              <a:r>
                <a:rPr lang="en-US" sz="3600" dirty="0">
                  <a:latin typeface="Georgia" panose="02040502050405020303" pitchFamily="18" charset="0"/>
                </a:rPr>
                <a:t> improved functionality, we created a website to access and visualize AFLOW data on binary alloys. </a:t>
              </a:r>
            </a:p>
            <a:p>
              <a:pPr marL="182880">
                <a:lnSpc>
                  <a:spcPct val="110000"/>
                </a:lnSpc>
                <a:spcBef>
                  <a:spcPts val="0"/>
                </a:spcBef>
                <a:spcAft>
                  <a:spcPts val="0"/>
                </a:spcAft>
              </a:pPr>
              <a:endParaRPr lang="en-US" sz="1050" dirty="0">
                <a:latin typeface="Georgia" panose="02040502050405020303" pitchFamily="18" charset="0"/>
              </a:endParaRPr>
            </a:p>
            <a:p>
              <a:pPr marL="182880">
                <a:lnSpc>
                  <a:spcPct val="110000"/>
                </a:lnSpc>
                <a:spcBef>
                  <a:spcPts val="0"/>
                </a:spcBef>
                <a:spcAft>
                  <a:spcPts val="0"/>
                </a:spcAft>
              </a:pPr>
              <a:r>
                <a:rPr lang="en-US" sz="3600" dirty="0">
                  <a:latin typeface="Georgia" panose="02040502050405020303" pitchFamily="18" charset="0"/>
                </a:rPr>
                <a:t>As our collaboration with Duke University continues, we plan to further develop our improvements to the AFLOW database and advance the efficiency of data output for AFLOW users. </a:t>
              </a:r>
              <a:endParaRPr lang="en-US" sz="3600" dirty="0">
                <a:latin typeface="Georgia" panose="02040502050405020303" pitchFamily="18" charset="0"/>
                <a:cs typeface="Georgia"/>
              </a:endParaRPr>
            </a:p>
          </p:txBody>
        </p:sp>
      </p:grpSp>
      <p:grpSp>
        <p:nvGrpSpPr>
          <p:cNvPr id="74" name="Group 73"/>
          <p:cNvGrpSpPr/>
          <p:nvPr/>
        </p:nvGrpSpPr>
        <p:grpSpPr>
          <a:xfrm>
            <a:off x="38862001" y="21253751"/>
            <a:ext cx="11887200" cy="7191934"/>
            <a:chOff x="31635700" y="18361159"/>
            <a:chExt cx="11887200" cy="7191934"/>
          </a:xfrm>
        </p:grpSpPr>
        <p:sp>
          <p:nvSpPr>
            <p:cNvPr id="75" name="TextBox 74"/>
            <p:cNvSpPr txBox="1"/>
            <p:nvPr/>
          </p:nvSpPr>
          <p:spPr>
            <a:xfrm>
              <a:off x="31635700" y="18361159"/>
              <a:ext cx="11887200" cy="830997"/>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0" rIns="91434" bIns="91440" rtlCol="0" anchor="t">
              <a:spAutoFit/>
            </a:bodyPr>
            <a:lstStyle/>
            <a:p>
              <a:pPr algn="ctr"/>
              <a:r>
                <a:rPr lang="en-US" sz="4800" b="1" dirty="0">
                  <a:latin typeface="Georgia"/>
                  <a:cs typeface="Georgia"/>
                </a:rPr>
                <a:t>Conclusions</a:t>
              </a:r>
            </a:p>
          </p:txBody>
        </p:sp>
        <p:sp>
          <p:nvSpPr>
            <p:cNvPr id="77" name="TextBox 76"/>
            <p:cNvSpPr txBox="1"/>
            <p:nvPr/>
          </p:nvSpPr>
          <p:spPr>
            <a:xfrm>
              <a:off x="31635700" y="19191351"/>
              <a:ext cx="11887200" cy="6361742"/>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91440" rIns="182880" bIns="182880" rtlCol="0" anchor="t">
              <a:spAutoFit/>
            </a:bodyPr>
            <a:lstStyle/>
            <a:p>
              <a:pPr marL="182880">
                <a:lnSpc>
                  <a:spcPct val="110000"/>
                </a:lnSpc>
              </a:pPr>
              <a:r>
                <a:rPr lang="en-US" sz="3600" dirty="0">
                  <a:latin typeface="Georgia"/>
                  <a:cs typeface="Georgia"/>
                </a:rPr>
                <a:t>We have succeeded in expanding </a:t>
              </a:r>
              <a:r>
                <a:rPr lang="en-US" sz="3600" dirty="0" err="1">
                  <a:latin typeface="Georgia"/>
                  <a:cs typeface="Georgia"/>
                </a:rPr>
                <a:t>Jmol’s</a:t>
              </a:r>
              <a:r>
                <a:rPr lang="en-US" sz="3600" dirty="0">
                  <a:latin typeface="Georgia"/>
                  <a:cs typeface="Georgia"/>
                </a:rPr>
                <a:t> functionality to work specifically with AFLOW data. </a:t>
              </a:r>
              <a:r>
                <a:rPr lang="en-US" sz="3600" dirty="0" err="1">
                  <a:latin typeface="Georgia"/>
                  <a:cs typeface="Georgia"/>
                </a:rPr>
                <a:t>Jmol</a:t>
              </a:r>
              <a:r>
                <a:rPr lang="en-US" sz="3600" dirty="0">
                  <a:latin typeface="Georgia"/>
                  <a:cs typeface="Georgia"/>
                </a:rPr>
                <a:t> now has the functionality to efficiently interpret and illustrate valuable material properties of theoretical binary compounds. As our project moves forward, we plan to expand the capabilities and applications of current algorithms to coincide with the expressed needs of our collaborators in the </a:t>
              </a:r>
              <a:r>
                <a:rPr lang="en-US" sz="3600">
                  <a:latin typeface="Georgia"/>
                  <a:cs typeface="Georgia"/>
                </a:rPr>
                <a:t>AFLOW Consortium. </a:t>
              </a:r>
              <a:r>
                <a:rPr lang="en-US" sz="3600" dirty="0">
                  <a:latin typeface="Georgia"/>
                  <a:cs typeface="Georgia"/>
                </a:rPr>
                <a:t>Our objective is to create the world’s best web-based visualization tool for the visualizations of molecular structure in this field. </a:t>
              </a:r>
            </a:p>
          </p:txBody>
        </p:sp>
      </p:grpSp>
      <p:grpSp>
        <p:nvGrpSpPr>
          <p:cNvPr id="78" name="Group 77"/>
          <p:cNvGrpSpPr/>
          <p:nvPr/>
        </p:nvGrpSpPr>
        <p:grpSpPr>
          <a:xfrm>
            <a:off x="452967" y="19589744"/>
            <a:ext cx="11430000" cy="9905746"/>
            <a:chOff x="368299" y="18539857"/>
            <a:chExt cx="11887200" cy="9905746"/>
          </a:xfrm>
        </p:grpSpPr>
        <p:sp>
          <p:nvSpPr>
            <p:cNvPr id="79" name="TextBox 78"/>
            <p:cNvSpPr txBox="1"/>
            <p:nvPr/>
          </p:nvSpPr>
          <p:spPr>
            <a:xfrm>
              <a:off x="368299" y="18539857"/>
              <a:ext cx="11887200" cy="830997"/>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0" rIns="91434" bIns="91440" rtlCol="0">
              <a:spAutoFit/>
            </a:bodyPr>
            <a:lstStyle/>
            <a:p>
              <a:pPr algn="ctr"/>
              <a:r>
                <a:rPr lang="en-US" sz="4800" b="1" dirty="0">
                  <a:solidFill>
                    <a:schemeClr val="tx1"/>
                  </a:solidFill>
                  <a:latin typeface="Georgia"/>
                  <a:cs typeface="Georgia"/>
                </a:rPr>
                <a:t>Methods</a:t>
              </a:r>
            </a:p>
          </p:txBody>
        </p:sp>
        <p:sp>
          <p:nvSpPr>
            <p:cNvPr id="80" name="TextBox 79"/>
            <p:cNvSpPr txBox="1"/>
            <p:nvPr/>
          </p:nvSpPr>
          <p:spPr>
            <a:xfrm>
              <a:off x="368299" y="19375426"/>
              <a:ext cx="11887200" cy="9070177"/>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91440" rIns="91434" bIns="182880" rtlCol="0">
              <a:spAutoFit/>
            </a:bodyPr>
            <a:lstStyle/>
            <a:p>
              <a:pPr marL="548640" indent="-457200">
                <a:lnSpc>
                  <a:spcPct val="110000"/>
                </a:lnSpc>
                <a:buSzPct val="60000"/>
                <a:buFont typeface="Wingdings" charset="2"/>
                <a:buChar char="u"/>
              </a:pPr>
              <a:r>
                <a:rPr lang="en-US" sz="3600" dirty="0">
                  <a:latin typeface="Georgia"/>
                  <a:cs typeface="Georgia"/>
                </a:rPr>
                <a:t>Integration of </a:t>
              </a:r>
              <a:r>
                <a:rPr lang="en-US" sz="3600" dirty="0" err="1">
                  <a:latin typeface="Georgia"/>
                  <a:cs typeface="Georgia"/>
                </a:rPr>
                <a:t>Jmol</a:t>
              </a:r>
              <a:r>
                <a:rPr lang="en-US" sz="3600" dirty="0">
                  <a:latin typeface="Georgia"/>
                  <a:cs typeface="Georgia"/>
                </a:rPr>
                <a:t> to interact with the AFLOW API</a:t>
              </a:r>
            </a:p>
            <a:p>
              <a:pPr marL="548640" indent="-457200">
                <a:lnSpc>
                  <a:spcPct val="110000"/>
                </a:lnSpc>
                <a:buSzPct val="60000"/>
                <a:buFont typeface="Wingdings" charset="2"/>
                <a:buChar char="u"/>
              </a:pPr>
              <a:endParaRPr lang="en-US" sz="800" dirty="0">
                <a:latin typeface="Georgia"/>
                <a:cs typeface="Georgia"/>
              </a:endParaRPr>
            </a:p>
            <a:p>
              <a:pPr marL="548640" indent="-457200">
                <a:lnSpc>
                  <a:spcPct val="110000"/>
                </a:lnSpc>
                <a:buSzPct val="60000"/>
                <a:buFont typeface="Wingdings" charset="2"/>
                <a:buChar char="u"/>
              </a:pPr>
              <a:r>
                <a:rPr lang="en-US" sz="3600" dirty="0">
                  <a:latin typeface="Georgia"/>
                  <a:cs typeface="Georgia"/>
                </a:rPr>
                <a:t>Construction of proof of concept website that improves user interface, visualization, and speed of data retrieval</a:t>
              </a:r>
            </a:p>
            <a:p>
              <a:pPr marL="548640" indent="-457200">
                <a:lnSpc>
                  <a:spcPct val="110000"/>
                </a:lnSpc>
                <a:buSzPct val="60000"/>
                <a:buFont typeface="Wingdings" charset="2"/>
                <a:buChar char="u"/>
              </a:pPr>
              <a:endParaRPr lang="en-US" sz="800" dirty="0">
                <a:latin typeface="Georgia"/>
                <a:cs typeface="Georgia"/>
              </a:endParaRPr>
            </a:p>
            <a:p>
              <a:pPr marL="548640" indent="-457200">
                <a:lnSpc>
                  <a:spcPct val="110000"/>
                </a:lnSpc>
                <a:buSzPct val="60000"/>
                <a:buFont typeface="Wingdings" charset="2"/>
                <a:buChar char="u"/>
              </a:pPr>
              <a:r>
                <a:rPr lang="en-US" sz="3600" dirty="0">
                  <a:latin typeface="Georgia"/>
                  <a:cs typeface="Georgia"/>
                </a:rPr>
                <a:t>N</a:t>
              </a:r>
              <a:r>
                <a:rPr lang="en-US" sz="3600" baseline="30000" dirty="0">
                  <a:latin typeface="Georgia"/>
                  <a:cs typeface="Georgia"/>
                </a:rPr>
                <a:t>th</a:t>
              </a:r>
              <a:r>
                <a:rPr lang="en-US" sz="3600" dirty="0">
                  <a:latin typeface="Georgia"/>
                  <a:cs typeface="Georgia"/>
                </a:rPr>
                <a:t> </a:t>
              </a:r>
              <a:r>
                <a:rPr lang="en-US" sz="3600" dirty="0" err="1">
                  <a:latin typeface="Georgia"/>
                  <a:cs typeface="Georgia"/>
                </a:rPr>
                <a:t>Brillouin</a:t>
              </a:r>
              <a:r>
                <a:rPr lang="en-US" sz="3600" dirty="0">
                  <a:latin typeface="Georgia"/>
                  <a:cs typeface="Georgia"/>
                </a:rPr>
                <a:t> zone generation</a:t>
              </a:r>
            </a:p>
            <a:p>
              <a:pPr marL="914400" lvl="1" indent="-301752">
                <a:lnSpc>
                  <a:spcPct val="110000"/>
                </a:lnSpc>
                <a:buFont typeface="Arial"/>
                <a:buChar char="•"/>
              </a:pPr>
              <a:r>
                <a:rPr lang="en-US" sz="3600" dirty="0" err="1">
                  <a:latin typeface="Georgia"/>
                  <a:cs typeface="Georgia"/>
                </a:rPr>
                <a:t>Jmol</a:t>
              </a:r>
              <a:r>
                <a:rPr lang="en-US" sz="3600" dirty="0">
                  <a:latin typeface="Georgia"/>
                  <a:cs typeface="Georgia"/>
                </a:rPr>
                <a:t> based algorithm starts with primitive unit cell from POSCAR data files</a:t>
              </a:r>
            </a:p>
            <a:p>
              <a:pPr marL="914400" lvl="1" indent="-301752">
                <a:lnSpc>
                  <a:spcPct val="110000"/>
                </a:lnSpc>
                <a:buFont typeface="Arial"/>
                <a:buChar char="•"/>
              </a:pPr>
              <a:r>
                <a:rPr lang="en-US" sz="3600" dirty="0">
                  <a:latin typeface="Georgia"/>
                  <a:cs typeface="Georgia"/>
                </a:rPr>
                <a:t>Generates reciprocal lattice structure</a:t>
              </a:r>
            </a:p>
            <a:p>
              <a:pPr marL="914400" lvl="1" indent="-301752">
                <a:lnSpc>
                  <a:spcPct val="110000"/>
                </a:lnSpc>
                <a:buFont typeface="Arial"/>
                <a:buChar char="•"/>
              </a:pPr>
              <a:r>
                <a:rPr lang="en-US" sz="3600" dirty="0">
                  <a:latin typeface="Georgia"/>
                  <a:cs typeface="Georgia"/>
                </a:rPr>
                <a:t>Identifies critical plane points</a:t>
              </a:r>
            </a:p>
            <a:p>
              <a:pPr marL="914400" lvl="1" indent="-301752">
                <a:lnSpc>
                  <a:spcPct val="110000"/>
                </a:lnSpc>
                <a:buFont typeface="Arial"/>
                <a:buChar char="•"/>
              </a:pPr>
              <a:r>
                <a:rPr lang="en-US" sz="3600" dirty="0">
                  <a:latin typeface="Georgia"/>
                  <a:cs typeface="Georgia"/>
                </a:rPr>
                <a:t>Determines new subzones from planes of previous zone</a:t>
              </a:r>
            </a:p>
            <a:p>
              <a:pPr marL="914400" lvl="1" indent="-301752">
                <a:lnSpc>
                  <a:spcPct val="110000"/>
                </a:lnSpc>
                <a:buFont typeface="Arial"/>
                <a:buChar char="•"/>
              </a:pPr>
              <a:r>
                <a:rPr lang="en-US" sz="3600" dirty="0">
                  <a:latin typeface="Georgia"/>
                  <a:cs typeface="Georgia"/>
                </a:rPr>
                <a:t>Slabs subzone planes to create faces</a:t>
              </a:r>
            </a:p>
            <a:p>
              <a:pPr marL="914400" lvl="1" indent="-301752">
                <a:lnSpc>
                  <a:spcPct val="110000"/>
                </a:lnSpc>
                <a:buFont typeface="Arial"/>
                <a:buChar char="•"/>
              </a:pPr>
              <a:r>
                <a:rPr lang="en-US" sz="3600" dirty="0">
                  <a:latin typeface="Georgia"/>
                  <a:cs typeface="Georgia"/>
                </a:rPr>
                <a:t>Converts </a:t>
              </a:r>
              <a:r>
                <a:rPr lang="en-US" sz="3600" dirty="0" err="1">
                  <a:latin typeface="Georgia"/>
                  <a:cs typeface="Georgia"/>
                </a:rPr>
                <a:t>pmesh</a:t>
              </a:r>
              <a:r>
                <a:rPr lang="en-US" sz="3600" dirty="0">
                  <a:latin typeface="Georgia"/>
                  <a:cs typeface="Georgia"/>
                </a:rPr>
                <a:t> faces to </a:t>
              </a:r>
              <a:r>
                <a:rPr lang="en-US" sz="3600" dirty="0" err="1">
                  <a:latin typeface="Georgia"/>
                  <a:cs typeface="Georgia"/>
                </a:rPr>
                <a:t>polyhedra</a:t>
              </a:r>
              <a:endParaRPr lang="en-US" sz="3600" dirty="0">
                <a:latin typeface="Georgia"/>
                <a:cs typeface="Georgia"/>
              </a:endParaRPr>
            </a:p>
            <a:p>
              <a:pPr marL="914400" lvl="1" indent="-301752">
                <a:lnSpc>
                  <a:spcPct val="110000"/>
                </a:lnSpc>
                <a:buFont typeface="Arial"/>
                <a:buChar char="•"/>
              </a:pPr>
              <a:r>
                <a:rPr lang="en-US" sz="3600" dirty="0">
                  <a:latin typeface="Georgia"/>
                  <a:cs typeface="Georgia"/>
                </a:rPr>
                <a:t>Finalizes zone</a:t>
              </a:r>
            </a:p>
          </p:txBody>
        </p:sp>
      </p:grpSp>
      <p:grpSp>
        <p:nvGrpSpPr>
          <p:cNvPr id="84" name="Group 83"/>
          <p:cNvGrpSpPr/>
          <p:nvPr/>
        </p:nvGrpSpPr>
        <p:grpSpPr>
          <a:xfrm>
            <a:off x="38861999" y="4521200"/>
            <a:ext cx="11888204" cy="16298989"/>
            <a:chOff x="31634696" y="5219593"/>
            <a:chExt cx="11888204" cy="16298989"/>
          </a:xfrm>
        </p:grpSpPr>
        <p:sp>
          <p:nvSpPr>
            <p:cNvPr id="85" name="TextBox 84"/>
            <p:cNvSpPr txBox="1"/>
            <p:nvPr/>
          </p:nvSpPr>
          <p:spPr>
            <a:xfrm>
              <a:off x="31635700" y="5219593"/>
              <a:ext cx="11887200" cy="830993"/>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spAutoFit/>
            </a:bodyPr>
            <a:lstStyle/>
            <a:p>
              <a:pPr algn="ctr"/>
              <a:r>
                <a:rPr lang="en-US" sz="4800" b="1" dirty="0">
                  <a:latin typeface="Georgia"/>
                  <a:cs typeface="Georgia"/>
                </a:rPr>
                <a:t>Discussion</a:t>
              </a:r>
            </a:p>
          </p:txBody>
        </p:sp>
        <p:sp>
          <p:nvSpPr>
            <p:cNvPr id="86" name="TextBox 85"/>
            <p:cNvSpPr txBox="1"/>
            <p:nvPr/>
          </p:nvSpPr>
          <p:spPr>
            <a:xfrm>
              <a:off x="31634696" y="6041269"/>
              <a:ext cx="11887200" cy="15477313"/>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91440" rIns="182880" bIns="182880" rtlCol="0" anchor="t">
              <a:spAutoFit/>
            </a:bodyPr>
            <a:lstStyle/>
            <a:p>
              <a:pPr marL="640080" indent="-457200">
                <a:lnSpc>
                  <a:spcPct val="110000"/>
                </a:lnSpc>
                <a:buSzPct val="60000"/>
                <a:buFont typeface="Wingdings" charset="2"/>
                <a:buChar char="u"/>
              </a:pPr>
              <a:r>
                <a:rPr lang="en-US" sz="3600" dirty="0">
                  <a:latin typeface="Georgia" panose="02040502050405020303" pitchFamily="18" charset="0"/>
                </a:rPr>
                <a:t>Expanded </a:t>
              </a:r>
              <a:r>
                <a:rPr lang="en-US" sz="3600" dirty="0" err="1">
                  <a:latin typeface="Georgia" panose="02040502050405020303" pitchFamily="18" charset="0"/>
                </a:rPr>
                <a:t>Jmol</a:t>
              </a:r>
              <a:r>
                <a:rPr lang="en-US" sz="3600" dirty="0">
                  <a:latin typeface="Georgia" panose="02040502050405020303" pitchFamily="18" charset="0"/>
                </a:rPr>
                <a:t> capabilities via macro script of functions for direct interaction with theoretical binary alloy data files within the AFLOW API.</a:t>
              </a:r>
            </a:p>
            <a:p>
              <a:pPr marL="640080" indent="-457200">
                <a:lnSpc>
                  <a:spcPct val="110000"/>
                </a:lnSpc>
                <a:buSzPct val="60000"/>
              </a:pPr>
              <a:endParaRPr lang="en-US" sz="1200" dirty="0">
                <a:latin typeface="Georgia" panose="02040502050405020303"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cs typeface="Georgia"/>
                </a:rPr>
                <a:t>Implemented </a:t>
              </a:r>
              <a:r>
                <a:rPr lang="en-US" sz="3600" dirty="0">
                  <a:latin typeface="Georgia" panose="02040502050405020303" pitchFamily="18" charset="0"/>
                </a:rPr>
                <a:t>script into webpage to provide rapid data output and related visual representation.</a:t>
              </a:r>
            </a:p>
            <a:p>
              <a:pPr marL="640080" indent="-457200">
                <a:lnSpc>
                  <a:spcPct val="110000"/>
                </a:lnSpc>
                <a:buSzPct val="60000"/>
              </a:pPr>
              <a:endParaRPr lang="en-US" sz="1200" dirty="0">
                <a:latin typeface="Georgia" panose="02040502050405020303"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rPr>
                <a:t>Enabled access to and parsing of POSCAR files in a few seconds (prior retrieval took a few minutes and resulting data contained a continuous string for hundreds of models of data).</a:t>
              </a:r>
            </a:p>
            <a:p>
              <a:pPr marL="640080" indent="-457200">
                <a:lnSpc>
                  <a:spcPct val="110000"/>
                </a:lnSpc>
                <a:buSzPct val="60000"/>
              </a:pPr>
              <a:endParaRPr lang="en-US" sz="1200" dirty="0">
                <a:latin typeface="Georgia" panose="02040502050405020303"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rPr>
                <a:t>Provided visualization to convey relevant information for experimentalists (convex hull, animation features, material symmetry, energy minimization, and atomic environment).</a:t>
              </a:r>
            </a:p>
            <a:p>
              <a:pPr marL="640080" indent="-457200">
                <a:lnSpc>
                  <a:spcPct val="110000"/>
                </a:lnSpc>
                <a:buSzPct val="60000"/>
              </a:pPr>
              <a:endParaRPr lang="en-US" sz="1050" dirty="0">
                <a:latin typeface="Georgia" panose="02040502050405020303"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rPr>
                <a:t>Obtained capability of generating higher level </a:t>
              </a:r>
              <a:r>
                <a:rPr lang="en-US" sz="3600" dirty="0" err="1">
                  <a:latin typeface="Georgia" panose="02040502050405020303" pitchFamily="18" charset="0"/>
                </a:rPr>
                <a:t>Brillouin</a:t>
              </a:r>
              <a:r>
                <a:rPr lang="en-US" sz="3600" dirty="0">
                  <a:latin typeface="Georgia" panose="02040502050405020303" pitchFamily="18" charset="0"/>
                </a:rPr>
                <a:t> zones for any model of any compound within binary database along with associated properties.</a:t>
              </a:r>
            </a:p>
            <a:p>
              <a:pPr marL="640080" indent="-457200">
                <a:lnSpc>
                  <a:spcPct val="110000"/>
                </a:lnSpc>
                <a:buSzPct val="60000"/>
              </a:pPr>
              <a:endParaRPr lang="en-US" sz="1200" dirty="0">
                <a:latin typeface="Georgia" panose="02040502050405020303" pitchFamily="18" charset="0"/>
                <a:cs typeface="Times New Roman"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cs typeface="Times New Roman" pitchFamily="18" charset="0"/>
                </a:rPr>
                <a:t>Verified accuracy of n</a:t>
              </a:r>
              <a:r>
                <a:rPr lang="en-US" sz="3600" baseline="30000" dirty="0">
                  <a:latin typeface="Georgia" panose="02040502050405020303" pitchFamily="18" charset="0"/>
                  <a:cs typeface="Times New Roman" pitchFamily="18" charset="0"/>
                </a:rPr>
                <a:t>th </a:t>
              </a:r>
              <a:r>
                <a:rPr lang="en-US" sz="3600" dirty="0" err="1">
                  <a:latin typeface="Georgia" panose="02040502050405020303" pitchFamily="18" charset="0"/>
                  <a:cs typeface="Times New Roman" pitchFamily="18" charset="0"/>
                </a:rPr>
                <a:t>Brillouin</a:t>
              </a:r>
              <a:r>
                <a:rPr lang="en-US" sz="3600" dirty="0">
                  <a:latin typeface="Georgia" panose="02040502050405020303" pitchFamily="18" charset="0"/>
                  <a:cs typeface="Times New Roman" pitchFamily="18" charset="0"/>
                </a:rPr>
                <a:t> zone through volume calculation (n</a:t>
              </a:r>
              <a:r>
                <a:rPr lang="en-US" sz="3600" baseline="30000" dirty="0">
                  <a:latin typeface="Georgia" panose="02040502050405020303" pitchFamily="18" charset="0"/>
                  <a:cs typeface="Times New Roman" pitchFamily="18" charset="0"/>
                </a:rPr>
                <a:t>th</a:t>
              </a:r>
              <a:r>
                <a:rPr lang="en-US" sz="3600" dirty="0">
                  <a:latin typeface="Georgia" panose="02040502050405020303" pitchFamily="18" charset="0"/>
                  <a:cs typeface="Times New Roman" pitchFamily="18" charset="0"/>
                </a:rPr>
                <a:t> volume agrees with initial volume to within 0.0001%).</a:t>
              </a:r>
            </a:p>
            <a:p>
              <a:pPr marL="640080" indent="-457200">
                <a:lnSpc>
                  <a:spcPct val="110000"/>
                </a:lnSpc>
                <a:buSzPct val="60000"/>
              </a:pPr>
              <a:endParaRPr lang="en-US" sz="1200" dirty="0">
                <a:latin typeface="Georgia" panose="02040502050405020303" pitchFamily="18" charset="0"/>
                <a:cs typeface="Times New Roman" pitchFamily="18" charset="0"/>
              </a:endParaRPr>
            </a:p>
            <a:p>
              <a:pPr marL="640080" indent="-457200">
                <a:lnSpc>
                  <a:spcPct val="110000"/>
                </a:lnSpc>
                <a:buSzPct val="60000"/>
                <a:buFont typeface="Wingdings" charset="2"/>
                <a:buChar char="u"/>
              </a:pPr>
              <a:r>
                <a:rPr lang="en-US" sz="3600" dirty="0">
                  <a:latin typeface="Georgia" panose="02040502050405020303" pitchFamily="18" charset="0"/>
                  <a:cs typeface="Times New Roman" pitchFamily="18" charset="0"/>
                </a:rPr>
                <a:t>Illustrated translation of 2</a:t>
              </a:r>
              <a:r>
                <a:rPr lang="en-US" sz="3600" baseline="30000" dirty="0">
                  <a:latin typeface="Georgia" panose="02040502050405020303" pitchFamily="18" charset="0"/>
                  <a:cs typeface="Times New Roman" pitchFamily="18" charset="0"/>
                </a:rPr>
                <a:t>nd</a:t>
              </a:r>
              <a:r>
                <a:rPr lang="en-US" sz="3600" dirty="0">
                  <a:latin typeface="Georgia" panose="02040502050405020303" pitchFamily="18" charset="0"/>
                  <a:cs typeface="Times New Roman" pitchFamily="18" charset="0"/>
                </a:rPr>
                <a:t> Brillouin zone subzones into 1</a:t>
              </a:r>
              <a:r>
                <a:rPr lang="en-US" sz="3600" baseline="30000" dirty="0">
                  <a:latin typeface="Georgia" panose="02040502050405020303" pitchFamily="18" charset="0"/>
                  <a:cs typeface="Times New Roman" pitchFamily="18" charset="0"/>
                </a:rPr>
                <a:t>st</a:t>
              </a:r>
              <a:r>
                <a:rPr lang="en-US" sz="3600" dirty="0">
                  <a:latin typeface="Georgia" panose="02040502050405020303" pitchFamily="18" charset="0"/>
                  <a:cs typeface="Times New Roman" pitchFamily="18" charset="0"/>
                </a:rPr>
                <a:t> Brillouin zone using </a:t>
              </a:r>
              <a:r>
                <a:rPr lang="en-US" sz="3600" dirty="0" err="1">
                  <a:latin typeface="Georgia" panose="02040502050405020303" pitchFamily="18" charset="0"/>
                  <a:cs typeface="Times New Roman" pitchFamily="18" charset="0"/>
                </a:rPr>
                <a:t>packBZ</a:t>
              </a:r>
              <a:r>
                <a:rPr lang="en-US" sz="3600" dirty="0">
                  <a:latin typeface="Georgia" panose="02040502050405020303" pitchFamily="18" charset="0"/>
                  <a:cs typeface="Times New Roman" pitchFamily="18" charset="0"/>
                </a:rPr>
                <a:t> macro function. </a:t>
              </a:r>
            </a:p>
            <a:p>
              <a:pPr marL="640080" indent="-457200">
                <a:lnSpc>
                  <a:spcPct val="110000"/>
                </a:lnSpc>
                <a:buSzPct val="60000"/>
                <a:buFont typeface="Wingdings" charset="2"/>
                <a:buChar char="u"/>
              </a:pPr>
              <a:r>
                <a:rPr lang="en-US" sz="3600" dirty="0">
                  <a:latin typeface="Georgia"/>
                  <a:cs typeface="Georgia"/>
                </a:rPr>
                <a:t>Adapted SMILES notation to identify equivalent crystal structures.</a:t>
              </a:r>
              <a:endParaRPr lang="en-US" sz="3600" dirty="0">
                <a:latin typeface="Georgia" panose="02040502050405020303" pitchFamily="18" charset="0"/>
                <a:cs typeface="Times New Roman" pitchFamily="18" charset="0"/>
              </a:endParaRPr>
            </a:p>
          </p:txBody>
        </p:sp>
      </p:grpSp>
      <p:grpSp>
        <p:nvGrpSpPr>
          <p:cNvPr id="87" name="Group 86"/>
          <p:cNvGrpSpPr/>
          <p:nvPr/>
        </p:nvGrpSpPr>
        <p:grpSpPr>
          <a:xfrm>
            <a:off x="38862000" y="28885367"/>
            <a:ext cx="11887200" cy="3566801"/>
            <a:chOff x="31634696" y="30264936"/>
            <a:chExt cx="11887200" cy="3730086"/>
          </a:xfrm>
        </p:grpSpPr>
        <p:sp>
          <p:nvSpPr>
            <p:cNvPr id="88" name="TextBox 87"/>
            <p:cNvSpPr txBox="1"/>
            <p:nvPr/>
          </p:nvSpPr>
          <p:spPr>
            <a:xfrm>
              <a:off x="31634696" y="31126240"/>
              <a:ext cx="11887200" cy="2868782"/>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91440" rIns="91434" bIns="182880" rtlCol="0">
              <a:spAutoFit/>
            </a:bodyPr>
            <a:lstStyle/>
            <a:p>
              <a:pPr marL="182880">
                <a:lnSpc>
                  <a:spcPct val="110000"/>
                </a:lnSpc>
              </a:pPr>
              <a:r>
                <a:rPr lang="en-US" sz="3600" dirty="0">
                  <a:latin typeface="Georgia"/>
                  <a:cs typeface="Georgia"/>
                </a:rPr>
                <a:t>Special thanks to Corey </a:t>
              </a:r>
              <a:r>
                <a:rPr lang="en-US" sz="3600" dirty="0" err="1">
                  <a:latin typeface="Georgia"/>
                  <a:cs typeface="Georgia"/>
                </a:rPr>
                <a:t>Oses</a:t>
              </a:r>
              <a:r>
                <a:rPr lang="en-US" sz="3600" dirty="0">
                  <a:latin typeface="Georgia"/>
                  <a:cs typeface="Georgia"/>
                </a:rPr>
                <a:t>, Camilo Calderon, and the Curtarolo group of Duke University for their continued collaboration, and to the Office of Naval Research for funding our project.</a:t>
              </a:r>
            </a:p>
          </p:txBody>
        </p:sp>
        <p:sp>
          <p:nvSpPr>
            <p:cNvPr id="89" name="TextBox 88"/>
            <p:cNvSpPr txBox="1"/>
            <p:nvPr/>
          </p:nvSpPr>
          <p:spPr>
            <a:xfrm>
              <a:off x="31634696" y="30264936"/>
              <a:ext cx="11887200" cy="869035"/>
            </a:xfrm>
            <a:prstGeom prst="rect">
              <a:avLst/>
            </a:prstGeom>
            <a:solidFill>
              <a:srgbClr val="BDC0DC"/>
            </a:solidFill>
            <a:ln w="57150">
              <a:solidFill>
                <a:schemeClr val="tx1"/>
              </a:solidFill>
            </a:ln>
          </p:spPr>
          <p:txBody>
            <a:bodyPr wrap="square" lIns="91434" tIns="45718" rIns="91434" bIns="45718" rtlCol="0">
              <a:spAutoFit/>
            </a:bodyPr>
            <a:lstStyle/>
            <a:p>
              <a:pPr algn="ctr"/>
              <a:r>
                <a:rPr lang="en-US" sz="4800" b="1" dirty="0">
                  <a:latin typeface="Georgia"/>
                  <a:cs typeface="Georgia"/>
                </a:rPr>
                <a:t>Acknowledgements</a:t>
              </a:r>
            </a:p>
          </p:txBody>
        </p:sp>
      </p:grpSp>
      <p:pic>
        <p:nvPicPr>
          <p:cNvPr id="91" name="Picture 10" descr="http://www.aflowlib.org/images/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l="29746" t="16441" b="3363"/>
          <a:stretch/>
        </p:blipFill>
        <p:spPr bwMode="auto">
          <a:xfrm>
            <a:off x="748073" y="1065850"/>
            <a:ext cx="6858000" cy="2497963"/>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4084" y="686887"/>
            <a:ext cx="6580610" cy="3200795"/>
          </a:xfrm>
          <a:prstGeom prst="rect">
            <a:avLst/>
          </a:prstGeom>
        </p:spPr>
      </p:pic>
      <p:grpSp>
        <p:nvGrpSpPr>
          <p:cNvPr id="14394" name="Group 14393"/>
          <p:cNvGrpSpPr/>
          <p:nvPr/>
        </p:nvGrpSpPr>
        <p:grpSpPr>
          <a:xfrm>
            <a:off x="12528549" y="4521200"/>
            <a:ext cx="12573000" cy="27971496"/>
            <a:chOff x="12528549" y="4521200"/>
            <a:chExt cx="12573000" cy="27973818"/>
          </a:xfrm>
        </p:grpSpPr>
        <p:grpSp>
          <p:nvGrpSpPr>
            <p:cNvPr id="9" name="Group 8"/>
            <p:cNvGrpSpPr/>
            <p:nvPr/>
          </p:nvGrpSpPr>
          <p:grpSpPr>
            <a:xfrm>
              <a:off x="12528549" y="4521200"/>
              <a:ext cx="12573000" cy="27973818"/>
              <a:chOff x="12801600" y="5486400"/>
              <a:chExt cx="18288001" cy="27973818"/>
            </a:xfrm>
          </p:grpSpPr>
          <p:sp>
            <p:nvSpPr>
              <p:cNvPr id="83" name="TextBox 82"/>
              <p:cNvSpPr txBox="1"/>
              <p:nvPr/>
            </p:nvSpPr>
            <p:spPr>
              <a:xfrm>
                <a:off x="12801600" y="6311682"/>
                <a:ext cx="18288001" cy="27148536"/>
              </a:xfrm>
              <a:prstGeom prst="rect">
                <a:avLst/>
              </a:prstGeom>
              <a:solidFill>
                <a:schemeClr val="bg1"/>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nchor="t">
                <a:spAutoFit/>
              </a:bodyPr>
              <a:lstStyle/>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3200" b="1" dirty="0">
                  <a:latin typeface="Georgia"/>
                  <a:cs typeface="Georgia"/>
                </a:endParaRPr>
              </a:p>
              <a:p>
                <a:endParaRPr lang="en-US" sz="4000" b="1" dirty="0">
                  <a:latin typeface="Georgia"/>
                  <a:cs typeface="Georgia"/>
                </a:endParaRPr>
              </a:p>
              <a:p>
                <a:endParaRPr lang="en-US" sz="4000" b="1" dirty="0">
                  <a:latin typeface="Georgia"/>
                  <a:cs typeface="Georgia"/>
                </a:endParaRPr>
              </a:p>
            </p:txBody>
          </p:sp>
          <p:sp>
            <p:nvSpPr>
              <p:cNvPr id="82" name="TextBox 81"/>
              <p:cNvSpPr txBox="1"/>
              <p:nvPr/>
            </p:nvSpPr>
            <p:spPr>
              <a:xfrm>
                <a:off x="12801601" y="5486400"/>
                <a:ext cx="18288000" cy="830993"/>
              </a:xfrm>
              <a:prstGeom prst="rect">
                <a:avLst/>
              </a:prstGeom>
              <a:solidFill>
                <a:srgbClr val="BDC0DC"/>
              </a:solidFill>
              <a:ln w="57150"/>
            </p:spPr>
            <p:style>
              <a:lnRef idx="2">
                <a:schemeClr val="dk1"/>
              </a:lnRef>
              <a:fillRef idx="1">
                <a:schemeClr val="lt1"/>
              </a:fillRef>
              <a:effectRef idx="0">
                <a:schemeClr val="dk1"/>
              </a:effectRef>
              <a:fontRef idx="minor">
                <a:schemeClr val="dk1"/>
              </a:fontRef>
            </p:style>
            <p:txBody>
              <a:bodyPr wrap="square" lIns="91434" tIns="45718" rIns="91434" bIns="45718" rtlCol="0">
                <a:spAutoFit/>
              </a:bodyPr>
              <a:lstStyle/>
              <a:p>
                <a:pPr algn="ctr"/>
                <a:r>
                  <a:rPr lang="en-US" sz="4800" b="1" dirty="0">
                    <a:latin typeface="Georgia"/>
                    <a:cs typeface="Georgia"/>
                  </a:rPr>
                  <a:t>Results</a:t>
                </a:r>
              </a:p>
            </p:txBody>
          </p:sp>
        </p:grpSp>
        <p:sp>
          <p:nvSpPr>
            <p:cNvPr id="99" name="Rectangle 98"/>
            <p:cNvSpPr/>
            <p:nvPr/>
          </p:nvSpPr>
          <p:spPr>
            <a:xfrm rot="19195526">
              <a:off x="19440125" y="15291647"/>
              <a:ext cx="672775" cy="84151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a:grpSpLocks noChangeAspect="1"/>
          </p:cNvGrpSpPr>
          <p:nvPr/>
        </p:nvGrpSpPr>
        <p:grpSpPr>
          <a:xfrm>
            <a:off x="19209629" y="26420106"/>
            <a:ext cx="5257800" cy="4892152"/>
            <a:chOff x="18625429" y="26191506"/>
            <a:chExt cx="5389777" cy="5014951"/>
          </a:xfrm>
        </p:grpSpPr>
        <p:pic>
          <p:nvPicPr>
            <p:cNvPr id="113" name="Picture 112" descr="bz3_90001.png"/>
            <p:cNvPicPr>
              <a:picLocks noChangeAspect="1"/>
            </p:cNvPicPr>
            <p:nvPr/>
          </p:nvPicPr>
          <p:blipFill rotWithShape="1">
            <a:blip r:embed="rId7">
              <a:extLst>
                <a:ext uri="{28A0092B-C50C-407E-A947-70E740481C1C}">
                  <a14:useLocalDpi xmlns:a14="http://schemas.microsoft.com/office/drawing/2010/main" val="0"/>
                </a:ext>
              </a:extLst>
            </a:blip>
            <a:srcRect t="5350" r="7215" b="5967"/>
            <a:stretch/>
          </p:blipFill>
          <p:spPr>
            <a:xfrm>
              <a:off x="18805898" y="26237198"/>
              <a:ext cx="5209308" cy="4969259"/>
            </a:xfrm>
            <a:prstGeom prst="snip2DiagRect">
              <a:avLst>
                <a:gd name="adj1" fmla="val 0"/>
                <a:gd name="adj2" fmla="val 24876"/>
              </a:avLst>
            </a:prstGeom>
          </p:spPr>
        </p:pic>
        <p:sp>
          <p:nvSpPr>
            <p:cNvPr id="114" name="Parallelogram 113"/>
            <p:cNvSpPr/>
            <p:nvPr/>
          </p:nvSpPr>
          <p:spPr>
            <a:xfrm rot="20431557">
              <a:off x="18625429" y="26191506"/>
              <a:ext cx="1409700" cy="1143000"/>
            </a:xfrm>
            <a:prstGeom prst="parallelogram">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p:cNvSpPr txBox="1"/>
          <p:nvPr/>
        </p:nvSpPr>
        <p:spPr>
          <a:xfrm>
            <a:off x="12928599" y="31131640"/>
            <a:ext cx="5715000" cy="1077218"/>
          </a:xfrm>
          <a:prstGeom prst="rect">
            <a:avLst/>
          </a:prstGeom>
          <a:noFill/>
        </p:spPr>
        <p:txBody>
          <a:bodyPr wrap="square" rtlCol="0">
            <a:spAutoFit/>
          </a:bodyPr>
          <a:lstStyle/>
          <a:p>
            <a:r>
              <a:rPr lang="en-US" sz="3200" b="1" dirty="0">
                <a:latin typeface="Georgia"/>
                <a:cs typeface="Georgia"/>
              </a:rPr>
              <a:t>Fig 4: </a:t>
            </a:r>
            <a:r>
              <a:rPr lang="en-US" sz="3200" dirty="0">
                <a:latin typeface="Georgia"/>
                <a:cs typeface="Georgia"/>
              </a:rPr>
              <a:t>2</a:t>
            </a:r>
            <a:r>
              <a:rPr lang="en-US" sz="3200" baseline="30000" dirty="0">
                <a:latin typeface="Georgia"/>
                <a:cs typeface="Georgia"/>
              </a:rPr>
              <a:t>nd</a:t>
            </a:r>
            <a:r>
              <a:rPr lang="en-US" sz="3200" dirty="0">
                <a:latin typeface="Georgia"/>
                <a:cs typeface="Georgia"/>
              </a:rPr>
              <a:t> </a:t>
            </a:r>
            <a:r>
              <a:rPr lang="en-US" sz="3200" dirty="0" err="1">
                <a:latin typeface="Georgia"/>
                <a:cs typeface="Georgia"/>
              </a:rPr>
              <a:t>Brillouin</a:t>
            </a:r>
            <a:r>
              <a:rPr lang="en-US" sz="3200" dirty="0">
                <a:latin typeface="Georgia"/>
                <a:cs typeface="Georgia"/>
              </a:rPr>
              <a:t> zone of monoclinic lattice</a:t>
            </a:r>
            <a:endParaRPr lang="en-US" sz="3200" b="1" dirty="0">
              <a:latin typeface="Georgia"/>
              <a:cs typeface="Georgia"/>
            </a:endParaRPr>
          </a:p>
        </p:txBody>
      </p:sp>
      <p:grpSp>
        <p:nvGrpSpPr>
          <p:cNvPr id="105" name="Group 104"/>
          <p:cNvGrpSpPr>
            <a:grpSpLocks noChangeAspect="1"/>
          </p:cNvGrpSpPr>
          <p:nvPr/>
        </p:nvGrpSpPr>
        <p:grpSpPr>
          <a:xfrm>
            <a:off x="15723726" y="18738691"/>
            <a:ext cx="9167101" cy="7767497"/>
            <a:chOff x="14380734" y="26013772"/>
            <a:chExt cx="7305057" cy="6335749"/>
          </a:xfrm>
        </p:grpSpPr>
        <p:pic>
          <p:nvPicPr>
            <p:cNvPr id="106" name="Picture 105" descr="BZ20001.png"/>
            <p:cNvPicPr>
              <a:picLocks noChangeAspect="1"/>
            </p:cNvPicPr>
            <p:nvPr/>
          </p:nvPicPr>
          <p:blipFill rotWithShape="1">
            <a:blip r:embed="rId8">
              <a:extLst>
                <a:ext uri="{28A0092B-C50C-407E-A947-70E740481C1C}">
                  <a14:useLocalDpi xmlns:a14="http://schemas.microsoft.com/office/drawing/2010/main" val="0"/>
                </a:ext>
              </a:extLst>
            </a:blip>
            <a:srcRect l="12636" t="15248" r="12724" b="13530"/>
            <a:stretch/>
          </p:blipFill>
          <p:spPr>
            <a:xfrm>
              <a:off x="15174952" y="26013772"/>
              <a:ext cx="6510839" cy="6335749"/>
            </a:xfrm>
            <a:prstGeom prst="snip2DiagRect">
              <a:avLst>
                <a:gd name="adj1" fmla="val 22382"/>
                <a:gd name="adj2" fmla="val 26738"/>
              </a:avLst>
            </a:prstGeom>
          </p:spPr>
        </p:pic>
        <p:pic>
          <p:nvPicPr>
            <p:cNvPr id="107" name="Picture 106" descr="BZ20001.png"/>
            <p:cNvPicPr>
              <a:picLocks noChangeAspect="1"/>
            </p:cNvPicPr>
            <p:nvPr/>
          </p:nvPicPr>
          <p:blipFill rotWithShape="1">
            <a:blip r:embed="rId9">
              <a:extLst>
                <a:ext uri="{28A0092B-C50C-407E-A947-70E740481C1C}">
                  <a14:useLocalDpi xmlns:a14="http://schemas.microsoft.com/office/drawing/2010/main" val="0"/>
                </a:ext>
              </a:extLst>
            </a:blip>
            <a:srcRect t="2368" r="77165" b="74752"/>
            <a:stretch/>
          </p:blipFill>
          <p:spPr>
            <a:xfrm>
              <a:off x="14380734" y="30712401"/>
              <a:ext cx="1437307" cy="1437306"/>
            </a:xfrm>
            <a:prstGeom prst="rect">
              <a:avLst/>
            </a:prstGeom>
          </p:spPr>
        </p:pic>
      </p:grpSp>
      <p:sp>
        <p:nvSpPr>
          <p:cNvPr id="119" name="TextBox 118"/>
          <p:cNvSpPr txBox="1"/>
          <p:nvPr/>
        </p:nvSpPr>
        <p:spPr>
          <a:xfrm>
            <a:off x="12852687" y="21006169"/>
            <a:ext cx="2387313" cy="4031873"/>
          </a:xfrm>
          <a:prstGeom prst="rect">
            <a:avLst/>
          </a:prstGeom>
          <a:noFill/>
        </p:spPr>
        <p:txBody>
          <a:bodyPr wrap="square" rtlCol="0">
            <a:spAutoFit/>
          </a:bodyPr>
          <a:lstStyle/>
          <a:p>
            <a:r>
              <a:rPr lang="en-US" sz="3200" b="1" dirty="0">
                <a:latin typeface="Georgia"/>
                <a:cs typeface="Georgia"/>
              </a:rPr>
              <a:t>Fig 3 (right):</a:t>
            </a:r>
            <a:r>
              <a:rPr lang="en-US" sz="3200" dirty="0">
                <a:latin typeface="Georgia"/>
                <a:cs typeface="Georgia"/>
              </a:rPr>
              <a:t> </a:t>
            </a:r>
          </a:p>
          <a:p>
            <a:r>
              <a:rPr lang="en-US" sz="3200" dirty="0">
                <a:latin typeface="Georgia"/>
                <a:cs typeface="Georgia"/>
              </a:rPr>
              <a:t>1</a:t>
            </a:r>
            <a:r>
              <a:rPr lang="en-US" sz="3200" baseline="30000" dirty="0">
                <a:latin typeface="Georgia"/>
                <a:cs typeface="Georgia"/>
              </a:rPr>
              <a:t>st</a:t>
            </a:r>
            <a:r>
              <a:rPr lang="en-US" sz="3200" dirty="0">
                <a:latin typeface="Georgia"/>
                <a:cs typeface="Georgia"/>
              </a:rPr>
              <a:t> and 2</a:t>
            </a:r>
            <a:r>
              <a:rPr lang="en-US" sz="3200" baseline="30000" dirty="0">
                <a:latin typeface="Georgia"/>
                <a:cs typeface="Georgia"/>
              </a:rPr>
              <a:t>nd</a:t>
            </a:r>
            <a:r>
              <a:rPr lang="en-US" sz="3200" dirty="0">
                <a:latin typeface="Georgia"/>
                <a:cs typeface="Georgia"/>
              </a:rPr>
              <a:t> </a:t>
            </a:r>
            <a:r>
              <a:rPr lang="en-US" sz="3200" dirty="0" err="1">
                <a:latin typeface="Georgia"/>
                <a:cs typeface="Georgia"/>
              </a:rPr>
              <a:t>Brillouin</a:t>
            </a:r>
            <a:r>
              <a:rPr lang="en-US" sz="3200" dirty="0">
                <a:latin typeface="Georgia"/>
                <a:cs typeface="Georgia"/>
              </a:rPr>
              <a:t> zones of the face centered cubic lattice </a:t>
            </a:r>
            <a:endParaRPr lang="en-US" sz="3200" b="1" dirty="0">
              <a:latin typeface="Georgia"/>
              <a:cs typeface="Georgia"/>
            </a:endParaRPr>
          </a:p>
        </p:txBody>
      </p:sp>
      <p:graphicFrame>
        <p:nvGraphicFramePr>
          <p:cNvPr id="6" name="Table 5"/>
          <p:cNvGraphicFramePr>
            <a:graphicFrameLocks noGrp="1"/>
          </p:cNvGraphicFramePr>
          <p:nvPr>
            <p:extLst>
              <p:ext uri="{D42A27DB-BD31-4B8C-83A1-F6EECF244321}">
                <p14:modId xmlns:p14="http://schemas.microsoft.com/office/powerpoint/2010/main" val="3793826870"/>
              </p:ext>
            </p:extLst>
          </p:nvPr>
        </p:nvGraphicFramePr>
        <p:xfrm>
          <a:off x="12881512" y="5696898"/>
          <a:ext cx="11885750" cy="5516880"/>
        </p:xfrm>
        <a:graphic>
          <a:graphicData uri="http://schemas.openxmlformats.org/drawingml/2006/table">
            <a:tbl>
              <a:tblPr>
                <a:tableStyleId>{8EC20E35-A176-4012-BC5E-935CFFF8708E}</a:tableStyleId>
              </a:tblPr>
              <a:tblGrid>
                <a:gridCol w="3696530">
                  <a:extLst>
                    <a:ext uri="{9D8B030D-6E8A-4147-A177-3AD203B41FA5}">
                      <a16:colId xmlns:a16="http://schemas.microsoft.com/office/drawing/2014/main" val="20000"/>
                    </a:ext>
                  </a:extLst>
                </a:gridCol>
                <a:gridCol w="8189220">
                  <a:extLst>
                    <a:ext uri="{9D8B030D-6E8A-4147-A177-3AD203B41FA5}">
                      <a16:colId xmlns:a16="http://schemas.microsoft.com/office/drawing/2014/main" val="20001"/>
                    </a:ext>
                  </a:extLst>
                </a:gridCol>
              </a:tblGrid>
              <a:tr h="450736">
                <a:tc>
                  <a:txBody>
                    <a:bodyPr/>
                    <a:lstStyle/>
                    <a:p>
                      <a:r>
                        <a:rPr lang="en-US" sz="2800" b="1" dirty="0">
                          <a:latin typeface="Georgia"/>
                          <a:cs typeface="Georgia"/>
                        </a:rPr>
                        <a:t>Function</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r>
                        <a:rPr lang="en-US" sz="2800" b="1" dirty="0">
                          <a:latin typeface="Georgia"/>
                          <a:cs typeface="Georgia"/>
                        </a:rPr>
                        <a:t>Result</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76008">
                <a:tc>
                  <a:txBody>
                    <a:bodyPr/>
                    <a:lstStyle/>
                    <a:p>
                      <a:r>
                        <a:rPr lang="en-US" sz="2800" dirty="0" err="1">
                          <a:latin typeface="Georgia"/>
                          <a:cs typeface="Georgia"/>
                        </a:rPr>
                        <a:t>aflowLoad</a:t>
                      </a:r>
                      <a:r>
                        <a:rPr lang="en-US" sz="2800" dirty="0">
                          <a:latin typeface="Georgia"/>
                          <a:cs typeface="Georgia"/>
                        </a:rPr>
                        <a:t>(“</a:t>
                      </a:r>
                      <a:r>
                        <a:rPr lang="en-US" sz="2800" dirty="0" err="1">
                          <a:latin typeface="Georgia"/>
                          <a:cs typeface="Georgia"/>
                        </a:rPr>
                        <a:t>AaBb</a:t>
                      </a:r>
                      <a:r>
                        <a:rPr lang="en-US" sz="2800" dirty="0">
                          <a:latin typeface="Georgia"/>
                          <a:cs typeface="Georgia"/>
                        </a:rPr>
                        <a:t>”)</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r>
                        <a:rPr lang="en-US" sz="2800" dirty="0">
                          <a:latin typeface="Georgia"/>
                          <a:cs typeface="Georgia"/>
                        </a:rPr>
                        <a:t>Loads all structures at every composition of the given binary compound.</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76008">
                <a:tc>
                  <a:txBody>
                    <a:bodyPr/>
                    <a:lstStyle/>
                    <a:p>
                      <a:r>
                        <a:rPr lang="en-US" sz="2800" dirty="0" err="1">
                          <a:latin typeface="Georgia"/>
                          <a:cs typeface="Georgia"/>
                        </a:rPr>
                        <a:t>aflowBinaries</a:t>
                      </a:r>
                      <a:endParaRPr lang="en-US" sz="2800" dirty="0">
                        <a:latin typeface="Georgia"/>
                        <a:cs typeface="Georgia"/>
                      </a:endParaRP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r>
                        <a:rPr lang="en-US" sz="2800" dirty="0">
                          <a:latin typeface="Georgia"/>
                          <a:cs typeface="Georgia"/>
                        </a:rPr>
                        <a:t>Returns a current list of all the available binary compounds from the AFLOW</a:t>
                      </a:r>
                      <a:r>
                        <a:rPr lang="en-US" sz="2800" baseline="0" dirty="0">
                          <a:latin typeface="Georgia"/>
                          <a:cs typeface="Georgia"/>
                        </a:rPr>
                        <a:t> API.</a:t>
                      </a:r>
                      <a:endParaRPr lang="en-US" sz="2800" dirty="0">
                        <a:latin typeface="Georgia"/>
                        <a:cs typeface="Georgia"/>
                      </a:endParaRP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1281">
                <a:tc>
                  <a:txBody>
                    <a:bodyPr/>
                    <a:lstStyle/>
                    <a:p>
                      <a:r>
                        <a:rPr lang="en-US" sz="2800" dirty="0" err="1">
                          <a:latin typeface="Georgia"/>
                          <a:cs typeface="Georgia"/>
                        </a:rPr>
                        <a:t>aflowDualArray</a:t>
                      </a:r>
                      <a:r>
                        <a:rPr lang="en-US" sz="2800" dirty="0">
                          <a:latin typeface="Georgia"/>
                          <a:cs typeface="Georgia"/>
                        </a:rPr>
                        <a:t>(“</a:t>
                      </a:r>
                      <a:r>
                        <a:rPr lang="en-US" sz="2800" dirty="0" err="1">
                          <a:latin typeface="Georgia"/>
                          <a:cs typeface="Georgia"/>
                        </a:rPr>
                        <a:t>AaBb</a:t>
                      </a:r>
                      <a:r>
                        <a:rPr lang="en-US" sz="2800" dirty="0">
                          <a:latin typeface="Georgia"/>
                          <a:cs typeface="Georgia"/>
                        </a:rPr>
                        <a:t>”, “x”, “y”)</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r>
                        <a:rPr lang="en-US" sz="2800" dirty="0">
                          <a:latin typeface="Georgia"/>
                          <a:cs typeface="Georgia"/>
                        </a:rPr>
                        <a:t>Returns a two column array of any two properties</a:t>
                      </a:r>
                      <a:r>
                        <a:rPr lang="en-US" sz="2800" baseline="0" dirty="0">
                          <a:latin typeface="Georgia"/>
                          <a:cs typeface="Georgia"/>
                        </a:rPr>
                        <a:t> of each structure. (e.g. concentration of Bb and enthalpy of  formation)</a:t>
                      </a:r>
                      <a:endParaRPr lang="en-US" sz="2800" dirty="0">
                        <a:latin typeface="Georgia"/>
                        <a:cs typeface="Georgia"/>
                      </a:endParaRP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1281">
                <a:tc>
                  <a:txBody>
                    <a:bodyPr/>
                    <a:lstStyle/>
                    <a:p>
                      <a:r>
                        <a:rPr lang="en-US" sz="2800" dirty="0" err="1">
                          <a:latin typeface="Georgia"/>
                          <a:cs typeface="Georgia"/>
                        </a:rPr>
                        <a:t>aflowConvexHull</a:t>
                      </a:r>
                      <a:r>
                        <a:rPr lang="en-US" sz="2800" dirty="0">
                          <a:latin typeface="Georgia"/>
                          <a:cs typeface="Georgia"/>
                        </a:rPr>
                        <a:t>(“</a:t>
                      </a:r>
                      <a:r>
                        <a:rPr lang="en-US" sz="2800" dirty="0" err="1">
                          <a:latin typeface="Georgia"/>
                          <a:cs typeface="Georgia"/>
                        </a:rPr>
                        <a:t>AaBb</a:t>
                      </a:r>
                      <a:r>
                        <a:rPr lang="en-US" sz="2800" dirty="0">
                          <a:latin typeface="Georgia"/>
                          <a:cs typeface="Georgia"/>
                        </a:rPr>
                        <a:t>”)</a:t>
                      </a: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r>
                        <a:rPr lang="en-US" sz="2800" dirty="0">
                          <a:latin typeface="Georgia"/>
                          <a:cs typeface="Georgia"/>
                        </a:rPr>
                        <a:t>Takes the minimum enthalpy at each concentration and calculates the subset of these points</a:t>
                      </a:r>
                      <a:r>
                        <a:rPr lang="en-US" sz="2800" baseline="0" dirty="0">
                          <a:latin typeface="Georgia"/>
                          <a:cs typeface="Georgia"/>
                        </a:rPr>
                        <a:t> that make up the convex hull.</a:t>
                      </a:r>
                      <a:endParaRPr lang="en-US" sz="2800" dirty="0">
                        <a:latin typeface="Georgia"/>
                        <a:cs typeface="Georgia"/>
                      </a:endParaRPr>
                    </a:p>
                  </a:txBody>
                  <a:tcPr marL="170688" marR="170688" marT="82296" marB="82296">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4375" name="Group 14374"/>
          <p:cNvGrpSpPr/>
          <p:nvPr/>
        </p:nvGrpSpPr>
        <p:grpSpPr>
          <a:xfrm>
            <a:off x="12755036" y="11992259"/>
            <a:ext cx="6925915" cy="6813587"/>
            <a:chOff x="13106403" y="11871439"/>
            <a:chExt cx="6925915" cy="6813587"/>
          </a:xfrm>
        </p:grpSpPr>
        <p:pic>
          <p:nvPicPr>
            <p:cNvPr id="101" name="Picture 2" descr="https://lh4.googleusercontent.com/H179dxu1t5-i4VX2ZKJb4YlHau-2b3qDdFHKipvX5vTwPmId2zjHi17FxX78irM-AqxDtHVFKKePAXxIAeBjjKdoRK5hJ-Nne5bhcnvE-UrI-YKjKFAZRU0mr5IvoVSpXPRpFME"/>
            <p:cNvPicPr>
              <a:picLocks noChangeAspect="1" noChangeArrowheads="1"/>
            </p:cNvPicPr>
            <p:nvPr/>
          </p:nvPicPr>
          <p:blipFill rotWithShape="1">
            <a:blip r:embed="rId10">
              <a:extLst>
                <a:ext uri="{28A0092B-C50C-407E-A947-70E740481C1C}">
                  <a14:useLocalDpi xmlns:a14="http://schemas.microsoft.com/office/drawing/2010/main" val="0"/>
                </a:ext>
              </a:extLst>
            </a:blip>
            <a:srcRect t="8909"/>
            <a:stretch/>
          </p:blipFill>
          <p:spPr bwMode="auto">
            <a:xfrm>
              <a:off x="13179511" y="11871439"/>
              <a:ext cx="6852807" cy="6170115"/>
            </a:xfrm>
            <a:prstGeom prst="rect">
              <a:avLst/>
            </a:prstGeom>
            <a:noFill/>
            <a:extLst>
              <a:ext uri="{909E8E84-426E-40dd-AFC4-6F175D3DCCD1}">
                <a14:hiddenFill xmlns="" xmlns:a14="http://schemas.microsoft.com/office/drawing/2010/main">
                  <a:solidFill>
                    <a:srgbClr val="FFFFFF"/>
                  </a:solidFill>
                </a14:hiddenFill>
              </a:ext>
            </a:extLst>
          </p:spPr>
        </p:pic>
        <p:sp>
          <p:nvSpPr>
            <p:cNvPr id="102" name="TextBox 101"/>
            <p:cNvSpPr txBox="1"/>
            <p:nvPr/>
          </p:nvSpPr>
          <p:spPr>
            <a:xfrm>
              <a:off x="13106403" y="18100250"/>
              <a:ext cx="6921497" cy="584776"/>
            </a:xfrm>
            <a:prstGeom prst="rect">
              <a:avLst/>
            </a:prstGeom>
            <a:noFill/>
          </p:spPr>
          <p:txBody>
            <a:bodyPr wrap="square" rtlCol="0">
              <a:spAutoFit/>
            </a:bodyPr>
            <a:lstStyle/>
            <a:p>
              <a:r>
                <a:rPr lang="en-US" sz="3200" b="1" dirty="0">
                  <a:latin typeface="Georgia"/>
                  <a:cs typeface="Georgia"/>
                </a:rPr>
                <a:t>Fig 1: </a:t>
              </a:r>
              <a:r>
                <a:rPr lang="en-US" sz="3200" dirty="0">
                  <a:latin typeface="Georgia"/>
                  <a:cs typeface="Georgia"/>
                </a:rPr>
                <a:t>Convex hull of the binary </a:t>
              </a:r>
              <a:r>
                <a:rPr lang="en-US" sz="3200" dirty="0" err="1">
                  <a:latin typeface="Georgia"/>
                  <a:cs typeface="Georgia"/>
                </a:rPr>
                <a:t>AgAl</a:t>
              </a:r>
              <a:endParaRPr lang="en-US" sz="3200" dirty="0">
                <a:latin typeface="Georgia"/>
                <a:cs typeface="Georgia"/>
              </a:endParaRPr>
            </a:p>
          </p:txBody>
        </p:sp>
      </p:grpSp>
      <p:sp>
        <p:nvSpPr>
          <p:cNvPr id="90" name="TextBox 89"/>
          <p:cNvSpPr txBox="1"/>
          <p:nvPr/>
        </p:nvSpPr>
        <p:spPr>
          <a:xfrm>
            <a:off x="12878334" y="11240407"/>
            <a:ext cx="12344400" cy="584776"/>
          </a:xfrm>
          <a:prstGeom prst="rect">
            <a:avLst/>
          </a:prstGeom>
          <a:noFill/>
        </p:spPr>
        <p:txBody>
          <a:bodyPr wrap="square" rtlCol="0">
            <a:spAutoFit/>
          </a:bodyPr>
          <a:lstStyle/>
          <a:p>
            <a:r>
              <a:rPr lang="en-US" sz="3200" b="1" dirty="0">
                <a:latin typeface="Georgia"/>
                <a:cs typeface="Georgia"/>
              </a:rPr>
              <a:t>Table 1 :</a:t>
            </a:r>
            <a:r>
              <a:rPr lang="en-US" sz="3200" dirty="0">
                <a:latin typeface="Georgia"/>
                <a:cs typeface="Georgia"/>
              </a:rPr>
              <a:t> Selection of the AFLOW-specific functions added to </a:t>
            </a:r>
            <a:r>
              <a:rPr lang="en-US" sz="3200" dirty="0" err="1">
                <a:latin typeface="Georgia"/>
                <a:cs typeface="Georgia"/>
              </a:rPr>
              <a:t>Jmol</a:t>
            </a:r>
            <a:r>
              <a:rPr lang="en-US" sz="3200" dirty="0">
                <a:latin typeface="Georgia"/>
                <a:cs typeface="Georgia"/>
              </a:rPr>
              <a:t> </a:t>
            </a:r>
            <a:endParaRPr lang="en-US" sz="3200" dirty="0"/>
          </a:p>
        </p:txBody>
      </p:sp>
      <p:sp>
        <p:nvSpPr>
          <p:cNvPr id="96" name="TextBox 95"/>
          <p:cNvSpPr txBox="1"/>
          <p:nvPr/>
        </p:nvSpPr>
        <p:spPr>
          <a:xfrm>
            <a:off x="19903578" y="17267253"/>
            <a:ext cx="5056155" cy="1077218"/>
          </a:xfrm>
          <a:prstGeom prst="rect">
            <a:avLst/>
          </a:prstGeom>
          <a:noFill/>
        </p:spPr>
        <p:txBody>
          <a:bodyPr wrap="square" rtlCol="0">
            <a:spAutoFit/>
          </a:bodyPr>
          <a:lstStyle/>
          <a:p>
            <a:r>
              <a:rPr lang="en-US" sz="3200" b="1" dirty="0">
                <a:latin typeface="Georgia"/>
                <a:cs typeface="Georgia"/>
              </a:rPr>
              <a:t>Fig 2: </a:t>
            </a:r>
            <a:r>
              <a:rPr lang="en-US" sz="3200" dirty="0">
                <a:latin typeface="Georgia"/>
                <a:cs typeface="Georgia"/>
              </a:rPr>
              <a:t>Lattice unit cell and reciprocal lattice vectors</a:t>
            </a:r>
            <a:endParaRPr lang="en-US" sz="3200" b="1" dirty="0">
              <a:latin typeface="Georgia"/>
              <a:cs typeface="Georgia"/>
            </a:endParaRPr>
          </a:p>
        </p:txBody>
      </p:sp>
      <p:grpSp>
        <p:nvGrpSpPr>
          <p:cNvPr id="32" name="Group 31"/>
          <p:cNvGrpSpPr/>
          <p:nvPr/>
        </p:nvGrpSpPr>
        <p:grpSpPr>
          <a:xfrm>
            <a:off x="25876527" y="11506200"/>
            <a:ext cx="12344400" cy="6131819"/>
            <a:chOff x="25876527" y="11506200"/>
            <a:chExt cx="12344400" cy="6131819"/>
          </a:xfrm>
        </p:grpSpPr>
        <p:pic>
          <p:nvPicPr>
            <p:cNvPr id="16" name="Picture 15" descr="poster_unit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111200" y="11531600"/>
              <a:ext cx="6400800" cy="5025162"/>
            </a:xfrm>
            <a:prstGeom prst="rect">
              <a:avLst/>
            </a:prstGeom>
          </p:spPr>
        </p:pic>
        <p:pic>
          <p:nvPicPr>
            <p:cNvPr id="17" name="Picture 16" descr="poster_unit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521400" y="11506200"/>
              <a:ext cx="6400800" cy="5025162"/>
            </a:xfrm>
            <a:prstGeom prst="rect">
              <a:avLst/>
            </a:prstGeom>
          </p:spPr>
        </p:pic>
        <p:sp>
          <p:nvSpPr>
            <p:cNvPr id="100" name="TextBox 99"/>
            <p:cNvSpPr txBox="1"/>
            <p:nvPr/>
          </p:nvSpPr>
          <p:spPr>
            <a:xfrm>
              <a:off x="25876527" y="16560801"/>
              <a:ext cx="12344400" cy="1077218"/>
            </a:xfrm>
            <a:prstGeom prst="rect">
              <a:avLst/>
            </a:prstGeom>
            <a:noFill/>
          </p:spPr>
          <p:txBody>
            <a:bodyPr wrap="square" rtlCol="0">
              <a:spAutoFit/>
            </a:bodyPr>
            <a:lstStyle/>
            <a:p>
              <a:r>
                <a:rPr lang="en-US" sz="3200" b="1" dirty="0">
                  <a:latin typeface="Georgia"/>
                  <a:cs typeface="Georgia"/>
                </a:rPr>
                <a:t>Fig 6:</a:t>
              </a:r>
              <a:r>
                <a:rPr lang="en-US" sz="3200" dirty="0">
                  <a:latin typeface="Georgia"/>
                  <a:cs typeface="Georgia"/>
                </a:rPr>
                <a:t> Primitive unit cells for two independent crystallographic determinations of the structure ErFe</a:t>
              </a:r>
              <a:r>
                <a:rPr lang="en-US" sz="3200" baseline="-25000" dirty="0">
                  <a:latin typeface="Georgia"/>
                  <a:cs typeface="Georgia"/>
                </a:rPr>
                <a:t>2</a:t>
              </a:r>
              <a:endParaRPr lang="en-US" sz="3200" b="1" dirty="0">
                <a:latin typeface="Georgia"/>
                <a:cs typeface="Georgia"/>
              </a:endParaRPr>
            </a:p>
          </p:txBody>
        </p:sp>
      </p:grpSp>
      <p:grpSp>
        <p:nvGrpSpPr>
          <p:cNvPr id="31" name="Group 30"/>
          <p:cNvGrpSpPr/>
          <p:nvPr/>
        </p:nvGrpSpPr>
        <p:grpSpPr>
          <a:xfrm>
            <a:off x="25876527" y="17259301"/>
            <a:ext cx="12344400" cy="6820476"/>
            <a:chOff x="25876527" y="17259301"/>
            <a:chExt cx="12344400" cy="6820476"/>
          </a:xfrm>
        </p:grpSpPr>
        <p:pic>
          <p:nvPicPr>
            <p:cNvPr id="21" name="Picture 20" descr="poster_poly2 (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72200" y="17259301"/>
              <a:ext cx="6400800" cy="5852160"/>
            </a:xfrm>
            <a:prstGeom prst="rect">
              <a:avLst/>
            </a:prstGeom>
          </p:spPr>
        </p:pic>
        <p:pic>
          <p:nvPicPr>
            <p:cNvPr id="22" name="Picture 21" descr="poster_poly1 (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149300" y="18211800"/>
              <a:ext cx="6400800" cy="5262880"/>
            </a:xfrm>
            <a:prstGeom prst="rect">
              <a:avLst/>
            </a:prstGeom>
          </p:spPr>
        </p:pic>
        <p:sp>
          <p:nvSpPr>
            <p:cNvPr id="123" name="TextBox 122"/>
            <p:cNvSpPr txBox="1"/>
            <p:nvPr/>
          </p:nvSpPr>
          <p:spPr>
            <a:xfrm>
              <a:off x="25876527" y="23495001"/>
              <a:ext cx="12344400" cy="584776"/>
            </a:xfrm>
            <a:prstGeom prst="rect">
              <a:avLst/>
            </a:prstGeom>
            <a:noFill/>
          </p:spPr>
          <p:txBody>
            <a:bodyPr wrap="square" rtlCol="0">
              <a:spAutoFit/>
            </a:bodyPr>
            <a:lstStyle/>
            <a:p>
              <a:r>
                <a:rPr lang="en-US" sz="3200" b="1" dirty="0">
                  <a:latin typeface="Georgia"/>
                  <a:cs typeface="Georgia"/>
                </a:rPr>
                <a:t>Fig 7:</a:t>
              </a:r>
              <a:r>
                <a:rPr lang="en-US" sz="3200" dirty="0">
                  <a:latin typeface="Georgia"/>
                  <a:cs typeface="Georgia"/>
                </a:rPr>
                <a:t> Er</a:t>
              </a:r>
              <a:r>
                <a:rPr lang="en-US" sz="3200" baseline="-25000" dirty="0">
                  <a:latin typeface="Georgia"/>
                  <a:cs typeface="Georgia"/>
                </a:rPr>
                <a:t>4</a:t>
              </a:r>
              <a:r>
                <a:rPr lang="en-US" sz="3200" dirty="0">
                  <a:latin typeface="Georgia"/>
                  <a:cs typeface="Georgia"/>
                </a:rPr>
                <a:t>Fe</a:t>
              </a:r>
              <a:r>
                <a:rPr lang="en-US" sz="3200" baseline="-25000" dirty="0">
                  <a:latin typeface="Georgia"/>
                  <a:cs typeface="Georgia"/>
                </a:rPr>
                <a:t>12</a:t>
              </a:r>
              <a:r>
                <a:rPr lang="en-US" sz="3200" dirty="0">
                  <a:latin typeface="Georgia"/>
                  <a:cs typeface="Georgia"/>
                </a:rPr>
                <a:t> polyhedral atom environments</a:t>
              </a:r>
              <a:endParaRPr lang="en-US" sz="3200" b="1" baseline="-25000" dirty="0">
                <a:latin typeface="Georgia"/>
                <a:cs typeface="Georgia"/>
              </a:endParaRPr>
            </a:p>
          </p:txBody>
        </p:sp>
      </p:grpSp>
      <p:grpSp>
        <p:nvGrpSpPr>
          <p:cNvPr id="30" name="Group 29"/>
          <p:cNvGrpSpPr/>
          <p:nvPr/>
        </p:nvGrpSpPr>
        <p:grpSpPr>
          <a:xfrm>
            <a:off x="25927327" y="24041100"/>
            <a:ext cx="12350473" cy="8358446"/>
            <a:chOff x="25876527" y="25742900"/>
            <a:chExt cx="12350473" cy="8358446"/>
          </a:xfrm>
        </p:grpSpPr>
        <p:pic>
          <p:nvPicPr>
            <p:cNvPr id="25" name="Picture 24" descr="poster_rotated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047700" y="26060400"/>
              <a:ext cx="5943600" cy="5943600"/>
            </a:xfrm>
            <a:prstGeom prst="rect">
              <a:avLst/>
            </a:prstGeom>
          </p:spPr>
        </p:pic>
        <p:pic>
          <p:nvPicPr>
            <p:cNvPr id="26" name="Picture 25" descr="imag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283400" y="25742900"/>
              <a:ext cx="5943600" cy="5943600"/>
            </a:xfrm>
            <a:prstGeom prst="rect">
              <a:avLst/>
            </a:prstGeom>
          </p:spPr>
        </p:pic>
        <p:sp>
          <p:nvSpPr>
            <p:cNvPr id="124" name="TextBox 123"/>
            <p:cNvSpPr txBox="1"/>
            <p:nvPr/>
          </p:nvSpPr>
          <p:spPr>
            <a:xfrm>
              <a:off x="25876527" y="31546801"/>
              <a:ext cx="12344400" cy="2554545"/>
            </a:xfrm>
            <a:prstGeom prst="rect">
              <a:avLst/>
            </a:prstGeom>
            <a:noFill/>
          </p:spPr>
          <p:txBody>
            <a:bodyPr wrap="square" rtlCol="0">
              <a:spAutoFit/>
            </a:bodyPr>
            <a:lstStyle/>
            <a:p>
              <a:r>
                <a:rPr lang="en-US" sz="3200" b="1" dirty="0">
                  <a:latin typeface="Georgia"/>
                  <a:cs typeface="Georgia"/>
                </a:rPr>
                <a:t>Fig 8:</a:t>
              </a:r>
              <a:r>
                <a:rPr lang="en-US" sz="3200" dirty="0">
                  <a:latin typeface="Georgia"/>
                  <a:cs typeface="Georgia"/>
                </a:rPr>
                <a:t> After rotation of Structure 1 (yellow) to align with Structure 2 based on SMILES atom matching followed by quaternion rotation and lattice scaling. Note that the structures need not be matched in size. Lattice scaling is based on volume ratios. </a:t>
              </a:r>
            </a:p>
            <a:p>
              <a:r>
                <a:rPr lang="en-US" sz="3200" dirty="0">
                  <a:latin typeface="Georgia"/>
                  <a:cs typeface="Georgia"/>
                </a:rPr>
                <a:t>Initial RMSD=5.534×10</a:t>
              </a:r>
              <a:r>
                <a:rPr lang="en-US" sz="3200" baseline="30000" dirty="0">
                  <a:latin typeface="Georgia"/>
                  <a:cs typeface="Georgia"/>
                </a:rPr>
                <a:t>-3</a:t>
              </a:r>
              <a:r>
                <a:rPr lang="en-US" sz="3200" dirty="0">
                  <a:latin typeface="Georgia"/>
                  <a:cs typeface="Georgia"/>
                </a:rPr>
                <a:t>  </a:t>
              </a:r>
              <a:r>
                <a:rPr lang="en-US" sz="3200" dirty="0" err="1">
                  <a:latin typeface="Georgia"/>
                  <a:cs typeface="Georgia"/>
                </a:rPr>
                <a:t>Å</a:t>
              </a:r>
              <a:r>
                <a:rPr lang="en-US" sz="3200" dirty="0">
                  <a:latin typeface="Georgia"/>
                  <a:cs typeface="Georgia"/>
                </a:rPr>
                <a:t>, Final RMSD 6.529×10</a:t>
              </a:r>
              <a:r>
                <a:rPr lang="en-US" sz="3200" baseline="30000" dirty="0">
                  <a:latin typeface="Georgia"/>
                  <a:cs typeface="Georgia"/>
                </a:rPr>
                <a:t>-7</a:t>
              </a:r>
              <a:r>
                <a:rPr lang="en-US" sz="3200" dirty="0">
                  <a:latin typeface="Georgia"/>
                  <a:cs typeface="Georgia"/>
                </a:rPr>
                <a:t> </a:t>
              </a:r>
              <a:r>
                <a:rPr lang="en-US" sz="3200" dirty="0" err="1">
                  <a:latin typeface="Georgia"/>
                  <a:cs typeface="Georgia"/>
                </a:rPr>
                <a:t>Å</a:t>
              </a:r>
              <a:endParaRPr lang="en-US" sz="3200" dirty="0">
                <a:latin typeface="Georgia"/>
                <a:cs typeface="Georgia"/>
              </a:endParaRPr>
            </a:p>
          </p:txBody>
        </p:sp>
      </p:grpSp>
      <p:pic>
        <p:nvPicPr>
          <p:cNvPr id="33" name="Picture 32" descr="unitcell.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226867" y="12467166"/>
            <a:ext cx="4267200" cy="4693920"/>
          </a:xfrm>
          <a:prstGeom prst="rect">
            <a:avLst/>
          </a:prstGeom>
        </p:spPr>
      </p:pic>
      <p:sp>
        <p:nvSpPr>
          <p:cNvPr id="103" name="TextBox 102"/>
          <p:cNvSpPr txBox="1"/>
          <p:nvPr/>
        </p:nvSpPr>
        <p:spPr>
          <a:xfrm>
            <a:off x="19088100" y="31164073"/>
            <a:ext cx="5715000" cy="1077218"/>
          </a:xfrm>
          <a:prstGeom prst="rect">
            <a:avLst/>
          </a:prstGeom>
          <a:noFill/>
        </p:spPr>
        <p:txBody>
          <a:bodyPr wrap="square" rtlCol="0">
            <a:spAutoFit/>
          </a:bodyPr>
          <a:lstStyle/>
          <a:p>
            <a:r>
              <a:rPr lang="en-US" sz="3200" b="1" dirty="0">
                <a:latin typeface="Georgia"/>
                <a:cs typeface="Georgia"/>
              </a:rPr>
              <a:t>Fig 5: </a:t>
            </a:r>
            <a:r>
              <a:rPr lang="en-US" sz="3200" dirty="0">
                <a:latin typeface="Georgia"/>
                <a:cs typeface="Georgia"/>
              </a:rPr>
              <a:t> 3</a:t>
            </a:r>
            <a:r>
              <a:rPr lang="en-US" sz="3200" baseline="30000" dirty="0">
                <a:latin typeface="Georgia"/>
                <a:cs typeface="Georgia"/>
              </a:rPr>
              <a:t>rd</a:t>
            </a:r>
            <a:r>
              <a:rPr lang="en-US" sz="3200" dirty="0">
                <a:latin typeface="Georgia"/>
                <a:cs typeface="Georgia"/>
              </a:rPr>
              <a:t> </a:t>
            </a:r>
            <a:r>
              <a:rPr lang="en-US" sz="3200" dirty="0" err="1">
                <a:latin typeface="Georgia"/>
                <a:cs typeface="Georgia"/>
              </a:rPr>
              <a:t>Brillouin</a:t>
            </a:r>
            <a:r>
              <a:rPr lang="en-US" sz="3200" dirty="0">
                <a:latin typeface="Georgia"/>
                <a:cs typeface="Georgia"/>
              </a:rPr>
              <a:t> zone of hexagonal lattice</a:t>
            </a:r>
            <a:endParaRPr lang="en-US" sz="3200" b="1" dirty="0">
              <a:latin typeface="Georgia"/>
              <a:cs typeface="Georgia"/>
            </a:endParaRPr>
          </a:p>
        </p:txBody>
      </p:sp>
      <p:grpSp>
        <p:nvGrpSpPr>
          <p:cNvPr id="132" name="Group 131"/>
          <p:cNvGrpSpPr>
            <a:grpSpLocks noChangeAspect="1"/>
          </p:cNvGrpSpPr>
          <p:nvPr/>
        </p:nvGrpSpPr>
        <p:grpSpPr>
          <a:xfrm>
            <a:off x="13633740" y="26523731"/>
            <a:ext cx="4595523" cy="4367283"/>
            <a:chOff x="17642394" y="22318238"/>
            <a:chExt cx="5180843" cy="4923532"/>
          </a:xfrm>
        </p:grpSpPr>
        <p:pic>
          <p:nvPicPr>
            <p:cNvPr id="133" name="Picture 132" descr="bz2_160001.png"/>
            <p:cNvPicPr>
              <a:picLocks noChangeAspect="1"/>
            </p:cNvPicPr>
            <p:nvPr/>
          </p:nvPicPr>
          <p:blipFill rotWithShape="1">
            <a:blip r:embed="rId18">
              <a:extLst>
                <a:ext uri="{28A0092B-C50C-407E-A947-70E740481C1C}">
                  <a14:useLocalDpi xmlns:a14="http://schemas.microsoft.com/office/drawing/2010/main" val="0"/>
                </a:ext>
              </a:extLst>
            </a:blip>
            <a:srcRect t="5116" r="5907" b="4866"/>
            <a:stretch/>
          </p:blipFill>
          <p:spPr>
            <a:xfrm rot="21307128">
              <a:off x="17642394" y="22318238"/>
              <a:ext cx="5180843" cy="4923532"/>
            </a:xfrm>
            <a:prstGeom prst="snip2DiagRect">
              <a:avLst>
                <a:gd name="adj1" fmla="val 40741"/>
                <a:gd name="adj2" fmla="val 37549"/>
              </a:avLst>
            </a:prstGeom>
          </p:spPr>
        </p:pic>
        <p:sp>
          <p:nvSpPr>
            <p:cNvPr id="141" name="Parallelogram 140"/>
            <p:cNvSpPr/>
            <p:nvPr/>
          </p:nvSpPr>
          <p:spPr>
            <a:xfrm rot="5040757" flipV="1">
              <a:off x="17443263" y="23770859"/>
              <a:ext cx="1219102" cy="172934"/>
            </a:xfrm>
            <a:prstGeom prst="parallelogram">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313857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7428A4F-16DB-441B-8E5A-47E744EBCC86}" vid="{700A9F0C-BC71-44A1-8DB6-6D3C02BD6B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23208</TotalTime>
  <Words>866</Words>
  <Application>Microsoft Office PowerPoint</Application>
  <PresentationFormat>Custom</PresentationFormat>
  <Paragraphs>117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 Unicode MS</vt:lpstr>
      <vt:lpstr>Arial</vt:lpstr>
      <vt:lpstr>Calibri</vt:lpstr>
      <vt:lpstr>Calibri Light</vt:lpstr>
      <vt:lpstr>Georgia</vt:lpstr>
      <vt:lpstr>Times New Roman</vt:lpstr>
      <vt:lpstr>Wingdings</vt:lpstr>
      <vt:lpstr>Theme1</vt:lpstr>
      <vt:lpstr>PowerPoint Presentation</vt:lpstr>
    </vt:vector>
  </TitlesOfParts>
  <Company>St. Olaf College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Information and Instructional Technologies</dc:creator>
  <cp:lastModifiedBy>RM Hanson</cp:lastModifiedBy>
  <cp:revision>579</cp:revision>
  <dcterms:created xsi:type="dcterms:W3CDTF">2012-05-02T12:25:20Z</dcterms:created>
  <dcterms:modified xsi:type="dcterms:W3CDTF">2016-03-15T14:14:39Z</dcterms:modified>
</cp:coreProperties>
</file>